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81"/>
  </p:notesMasterIdLst>
  <p:sldIdLst>
    <p:sldId id="256" r:id="rId2"/>
    <p:sldId id="257" r:id="rId3"/>
    <p:sldId id="258" r:id="rId4"/>
    <p:sldId id="259" r:id="rId5"/>
    <p:sldId id="260" r:id="rId6"/>
    <p:sldId id="261" r:id="rId7"/>
    <p:sldId id="263" r:id="rId8"/>
    <p:sldId id="264" r:id="rId9"/>
    <p:sldId id="325" r:id="rId10"/>
    <p:sldId id="265" r:id="rId11"/>
    <p:sldId id="266" r:id="rId12"/>
    <p:sldId id="267" r:id="rId13"/>
    <p:sldId id="268" r:id="rId14"/>
    <p:sldId id="269" r:id="rId15"/>
    <p:sldId id="270" r:id="rId16"/>
    <p:sldId id="271" r:id="rId17"/>
    <p:sldId id="272" r:id="rId18"/>
    <p:sldId id="274" r:id="rId19"/>
    <p:sldId id="275" r:id="rId20"/>
    <p:sldId id="276" r:id="rId21"/>
    <p:sldId id="278" r:id="rId22"/>
    <p:sldId id="277" r:id="rId23"/>
    <p:sldId id="279" r:id="rId24"/>
    <p:sldId id="282" r:id="rId25"/>
    <p:sldId id="280" r:id="rId26"/>
    <p:sldId id="281" r:id="rId27"/>
    <p:sldId id="290" r:id="rId28"/>
    <p:sldId id="302" r:id="rId29"/>
    <p:sldId id="326" r:id="rId30"/>
    <p:sldId id="298" r:id="rId31"/>
    <p:sldId id="299" r:id="rId32"/>
    <p:sldId id="337" r:id="rId33"/>
    <p:sldId id="342" r:id="rId34"/>
    <p:sldId id="291" r:id="rId35"/>
    <p:sldId id="292" r:id="rId36"/>
    <p:sldId id="293" r:id="rId37"/>
    <p:sldId id="294" r:id="rId38"/>
    <p:sldId id="339" r:id="rId39"/>
    <p:sldId id="340" r:id="rId40"/>
    <p:sldId id="338" r:id="rId41"/>
    <p:sldId id="341" r:id="rId42"/>
    <p:sldId id="295" r:id="rId43"/>
    <p:sldId id="329" r:id="rId44"/>
    <p:sldId id="300" r:id="rId45"/>
    <p:sldId id="304" r:id="rId46"/>
    <p:sldId id="283" r:id="rId47"/>
    <p:sldId id="327" r:id="rId48"/>
    <p:sldId id="328" r:id="rId49"/>
    <p:sldId id="284" r:id="rId50"/>
    <p:sldId id="285" r:id="rId51"/>
    <p:sldId id="287" r:id="rId52"/>
    <p:sldId id="289" r:id="rId53"/>
    <p:sldId id="286" r:id="rId54"/>
    <p:sldId id="288" r:id="rId55"/>
    <p:sldId id="305" r:id="rId56"/>
    <p:sldId id="308" r:id="rId57"/>
    <p:sldId id="309" r:id="rId58"/>
    <p:sldId id="310" r:id="rId59"/>
    <p:sldId id="311" r:id="rId60"/>
    <p:sldId id="312" r:id="rId61"/>
    <p:sldId id="313" r:id="rId62"/>
    <p:sldId id="314" r:id="rId63"/>
    <p:sldId id="306" r:id="rId64"/>
    <p:sldId id="316" r:id="rId65"/>
    <p:sldId id="317" r:id="rId66"/>
    <p:sldId id="319" r:id="rId67"/>
    <p:sldId id="307" r:id="rId68"/>
    <p:sldId id="320" r:id="rId69"/>
    <p:sldId id="322" r:id="rId70"/>
    <p:sldId id="331" r:id="rId71"/>
    <p:sldId id="332" r:id="rId72"/>
    <p:sldId id="333" r:id="rId73"/>
    <p:sldId id="334" r:id="rId74"/>
    <p:sldId id="321" r:id="rId75"/>
    <p:sldId id="323" r:id="rId76"/>
    <p:sldId id="324" r:id="rId77"/>
    <p:sldId id="330" r:id="rId78"/>
    <p:sldId id="335" r:id="rId79"/>
    <p:sldId id="336" r:id="rId8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86" autoAdjust="0"/>
  </p:normalViewPr>
  <p:slideViewPr>
    <p:cSldViewPr>
      <p:cViewPr>
        <p:scale>
          <a:sx n="50" d="100"/>
          <a:sy n="50" d="100"/>
        </p:scale>
        <p:origin x="-1738" y="-331"/>
      </p:cViewPr>
      <p:guideLst>
        <p:guide orient="horz" pos="2160"/>
        <p:guide pos="2880"/>
      </p:guideLst>
    </p:cSldViewPr>
  </p:slideViewPr>
  <p:outlineViewPr>
    <p:cViewPr>
      <p:scale>
        <a:sx n="33" d="100"/>
        <a:sy n="33" d="100"/>
      </p:scale>
      <p:origin x="58" y="36106"/>
    </p:cViewPr>
  </p:outlineViewPr>
  <p:notesTextViewPr>
    <p:cViewPr>
      <p:scale>
        <a:sx n="1" d="1"/>
        <a:sy n="1" d="1"/>
      </p:scale>
      <p:origin x="0" y="0"/>
    </p:cViewPr>
  </p:notesTextViewPr>
  <p:sorterViewPr>
    <p:cViewPr>
      <p:scale>
        <a:sx n="100" d="100"/>
        <a:sy n="100" d="100"/>
      </p:scale>
      <p:origin x="0" y="1167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2007_Workbook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2007_Workbook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Money</a:t>
            </a:r>
            <a:r>
              <a:rPr lang="en-US" baseline="0" dirty="0" smtClean="0"/>
              <a:t> in bank account</a:t>
            </a:r>
            <a:endParaRPr lang="en-US" dirty="0"/>
          </a:p>
        </c:rich>
      </c:tx>
      <c:layout/>
      <c:overlay val="0"/>
    </c:title>
    <c:autoTitleDeleted val="0"/>
    <c:plotArea>
      <c:layout/>
      <c:scatterChart>
        <c:scatterStyle val="lineMarker"/>
        <c:varyColors val="0"/>
        <c:ser>
          <c:idx val="0"/>
          <c:order val="0"/>
          <c:tx>
            <c:strRef>
              <c:f>Sheet1!$B$1</c:f>
              <c:strCache>
                <c:ptCount val="1"/>
                <c:pt idx="0">
                  <c:v>Y-Values</c:v>
                </c:pt>
              </c:strCache>
            </c:strRef>
          </c:tx>
          <c:spPr>
            <a:ln w="38100">
              <a:noFill/>
            </a:ln>
          </c:spPr>
          <c:trendline>
            <c:trendlineType val="linear"/>
            <c:dispRSqr val="0"/>
            <c:dispEq val="0"/>
          </c:trendline>
          <c:xVal>
            <c:numRef>
              <c:f>Sheet1!$A$2:$A$13</c:f>
              <c:numCache>
                <c:formatCode>General</c:formatCode>
                <c:ptCount val="12"/>
                <c:pt idx="0">
                  <c:v>0</c:v>
                </c:pt>
                <c:pt idx="1">
                  <c:v>1</c:v>
                </c:pt>
                <c:pt idx="2">
                  <c:v>2</c:v>
                </c:pt>
                <c:pt idx="3">
                  <c:v>3</c:v>
                </c:pt>
                <c:pt idx="4">
                  <c:v>4</c:v>
                </c:pt>
                <c:pt idx="5">
                  <c:v>5</c:v>
                </c:pt>
                <c:pt idx="6">
                  <c:v>6</c:v>
                </c:pt>
                <c:pt idx="7">
                  <c:v>7</c:v>
                </c:pt>
                <c:pt idx="8">
                  <c:v>8</c:v>
                </c:pt>
                <c:pt idx="9">
                  <c:v>9</c:v>
                </c:pt>
                <c:pt idx="10">
                  <c:v>10</c:v>
                </c:pt>
              </c:numCache>
            </c:numRef>
          </c:xVal>
          <c:yVal>
            <c:numRef>
              <c:f>Sheet1!$B$2:$B$13</c:f>
              <c:numCache>
                <c:formatCode>General</c:formatCode>
                <c:ptCount val="12"/>
                <c:pt idx="0">
                  <c:v>7</c:v>
                </c:pt>
                <c:pt idx="1">
                  <c:v>6.8</c:v>
                </c:pt>
                <c:pt idx="2">
                  <c:v>5.3</c:v>
                </c:pt>
                <c:pt idx="3">
                  <c:v>3.5</c:v>
                </c:pt>
                <c:pt idx="4">
                  <c:v>2.8</c:v>
                </c:pt>
                <c:pt idx="5">
                  <c:v>2</c:v>
                </c:pt>
                <c:pt idx="6">
                  <c:v>1.1000000000000001</c:v>
                </c:pt>
                <c:pt idx="7">
                  <c:v>-0.8</c:v>
                </c:pt>
                <c:pt idx="8">
                  <c:v>-1.1000000000000001</c:v>
                </c:pt>
              </c:numCache>
            </c:numRef>
          </c:yVal>
          <c:smooth val="0"/>
        </c:ser>
        <c:dLbls>
          <c:showLegendKey val="0"/>
          <c:showVal val="0"/>
          <c:showCatName val="0"/>
          <c:showSerName val="0"/>
          <c:showPercent val="0"/>
          <c:showBubbleSize val="0"/>
        </c:dLbls>
        <c:axId val="24652032"/>
        <c:axId val="24674688"/>
      </c:scatterChart>
      <c:valAx>
        <c:axId val="24652032"/>
        <c:scaling>
          <c:orientation val="minMax"/>
          <c:max val="10"/>
          <c:min val="-1"/>
        </c:scaling>
        <c:delete val="0"/>
        <c:axPos val="b"/>
        <c:majorGridlines/>
        <c:title>
          <c:tx>
            <c:rich>
              <a:bodyPr/>
              <a:lstStyle/>
              <a:p>
                <a:pPr>
                  <a:defRPr/>
                </a:pPr>
                <a:r>
                  <a:rPr lang="en-US" baseline="0" dirty="0" smtClean="0"/>
                  <a:t>Day since paycheck </a:t>
                </a:r>
                <a:endParaRPr lang="en-US" dirty="0"/>
              </a:p>
            </c:rich>
          </c:tx>
          <c:layout>
            <c:manualLayout>
              <c:xMode val="edge"/>
              <c:yMode val="edge"/>
              <c:x val="0.79596419197600266"/>
              <c:y val="0.62843137254901993"/>
            </c:manualLayout>
          </c:layout>
          <c:overlay val="0"/>
        </c:title>
        <c:numFmt formatCode="General" sourceLinked="1"/>
        <c:majorTickMark val="cross"/>
        <c:minorTickMark val="none"/>
        <c:tickLblPos val="nextTo"/>
        <c:spPr>
          <a:ln w="25400">
            <a:solidFill>
              <a:srgbClr val="FF0000"/>
            </a:solidFill>
          </a:ln>
        </c:spPr>
        <c:crossAx val="24674688"/>
        <c:crossesAt val="0"/>
        <c:crossBetween val="midCat"/>
        <c:majorUnit val="1"/>
        <c:minorUnit val="0.1"/>
      </c:valAx>
      <c:valAx>
        <c:axId val="24674688"/>
        <c:scaling>
          <c:orientation val="minMax"/>
          <c:max val="10"/>
          <c:min val="-4"/>
        </c:scaling>
        <c:delete val="0"/>
        <c:axPos val="l"/>
        <c:majorGridlines/>
        <c:title>
          <c:tx>
            <c:rich>
              <a:bodyPr/>
              <a:lstStyle/>
              <a:p>
                <a:pPr>
                  <a:defRPr/>
                </a:pPr>
                <a:r>
                  <a:rPr lang="en-US" dirty="0" smtClean="0"/>
                  <a:t>$ in hundreds</a:t>
                </a:r>
                <a:endParaRPr lang="en-US" dirty="0"/>
              </a:p>
            </c:rich>
          </c:tx>
          <c:layout/>
          <c:overlay val="0"/>
        </c:title>
        <c:numFmt formatCode="General" sourceLinked="1"/>
        <c:majorTickMark val="cross"/>
        <c:minorTickMark val="none"/>
        <c:tickLblPos val="nextTo"/>
        <c:spPr>
          <a:ln w="38100">
            <a:solidFill>
              <a:srgbClr val="FF0000"/>
            </a:solidFill>
          </a:ln>
        </c:spPr>
        <c:crossAx val="24652032"/>
        <c:crossesAt val="0"/>
        <c:crossBetween val="midCat"/>
        <c:majorUnit val="1"/>
        <c:minorUnit val="0.1"/>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418502202643175E-2"/>
          <c:y val="2.5454545454545455E-2"/>
          <c:w val="0.59911894273127719"/>
          <c:h val="0.95272727272727264"/>
        </c:manualLayout>
      </c:layout>
      <c:scatterChart>
        <c:scatterStyle val="lineMarker"/>
        <c:varyColors val="1"/>
        <c:ser>
          <c:idx val="0"/>
          <c:order val="0"/>
          <c:tx>
            <c:strRef>
              <c:f>Sheet1!$A$2</c:f>
              <c:strCache>
                <c:ptCount val="1"/>
              </c:strCache>
            </c:strRef>
          </c:tx>
          <c:spPr>
            <a:ln w="12672">
              <a:solidFill>
                <a:srgbClr val="000000"/>
              </a:solidFill>
              <a:prstDash val="solid"/>
            </a:ln>
          </c:spPr>
          <c:marker>
            <c:symbol val="none"/>
          </c:marker>
          <c:trendline>
            <c:trendlineType val="linear"/>
            <c:dispRSqr val="0"/>
            <c:dispEq val="0"/>
          </c:trendline>
          <c:xVal>
            <c:numRef>
              <c:f>Sheet1!$B$1:$V$1</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Sheet1!$B$2:$V$2</c:f>
              <c:numCache>
                <c:formatCode>General</c:formatCode>
                <c:ptCount val="21"/>
                <c:pt idx="6">
                  <c:v>12</c:v>
                </c:pt>
                <c:pt idx="10">
                  <c:v>6</c:v>
                </c:pt>
                <c:pt idx="14">
                  <c:v>0</c:v>
                </c:pt>
                <c:pt idx="20">
                  <c:v>-9</c:v>
                </c:pt>
              </c:numCache>
            </c:numRef>
          </c:yVal>
          <c:smooth val="0"/>
        </c:ser>
        <c:ser>
          <c:idx val="1"/>
          <c:order val="1"/>
          <c:tx>
            <c:strRef>
              <c:f>Sheet1!$A$3</c:f>
              <c:strCache>
                <c:ptCount val="1"/>
              </c:strCache>
            </c:strRef>
          </c:tx>
          <c:spPr>
            <a:ln w="12672">
              <a:solidFill>
                <a:srgbClr val="000000"/>
              </a:solidFill>
              <a:prstDash val="solid"/>
            </a:ln>
          </c:spPr>
          <c:marker>
            <c:symbol val="none"/>
          </c:marker>
          <c:xVal>
            <c:numRef>
              <c:f>Sheet1!$B$1:$V$1</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Sheet1!$B$3:$V$3</c:f>
              <c:numCache>
                <c:formatCode>General</c:formatCode>
                <c:ptCount val="21"/>
              </c:numCache>
            </c:numRef>
          </c:yVal>
          <c:smooth val="0"/>
        </c:ser>
        <c:ser>
          <c:idx val="2"/>
          <c:order val="2"/>
          <c:tx>
            <c:strRef>
              <c:f>Sheet1!$A$4</c:f>
              <c:strCache>
                <c:ptCount val="1"/>
              </c:strCache>
            </c:strRef>
          </c:tx>
          <c:spPr>
            <a:ln w="12672">
              <a:solidFill>
                <a:srgbClr val="000000"/>
              </a:solidFill>
              <a:prstDash val="solid"/>
            </a:ln>
          </c:spPr>
          <c:marker>
            <c:symbol val="none"/>
          </c:marker>
          <c:xVal>
            <c:numRef>
              <c:f>Sheet1!$B$1:$V$1</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Sheet1!$B$4:$V$4</c:f>
              <c:numCache>
                <c:formatCode>General</c:formatCode>
                <c:ptCount val="21"/>
              </c:numCache>
            </c:numRef>
          </c:yVal>
          <c:smooth val="0"/>
        </c:ser>
        <c:dLbls>
          <c:showLegendKey val="0"/>
          <c:showVal val="0"/>
          <c:showCatName val="0"/>
          <c:showSerName val="0"/>
          <c:showPercent val="0"/>
          <c:showBubbleSize val="0"/>
        </c:dLbls>
        <c:axId val="134658304"/>
        <c:axId val="134664192"/>
      </c:scatterChart>
      <c:valAx>
        <c:axId val="134658304"/>
        <c:scaling>
          <c:orientation val="minMax"/>
          <c:max val="11"/>
          <c:min val="-11"/>
        </c:scaling>
        <c:delete val="0"/>
        <c:axPos val="b"/>
        <c:majorGridlines>
          <c:spPr>
            <a:ln w="3168">
              <a:solidFill>
                <a:srgbClr val="000000"/>
              </a:solidFill>
              <a:prstDash val="solid"/>
            </a:ln>
          </c:spPr>
        </c:majorGridlines>
        <c:numFmt formatCode="General" sourceLinked="1"/>
        <c:majorTickMark val="cross"/>
        <c:minorTickMark val="cross"/>
        <c:tickLblPos val="none"/>
        <c:spPr>
          <a:ln w="44450">
            <a:solidFill>
              <a:srgbClr val="FF0000"/>
            </a:solidFill>
            <a:prstDash val="solid"/>
          </a:ln>
        </c:spPr>
        <c:crossAx val="134664192"/>
        <c:crosses val="autoZero"/>
        <c:crossBetween val="midCat"/>
        <c:majorUnit val="1"/>
        <c:minorUnit val="0.1"/>
      </c:valAx>
      <c:valAx>
        <c:axId val="134664192"/>
        <c:scaling>
          <c:orientation val="minMax"/>
          <c:max val="10"/>
          <c:min val="-10"/>
        </c:scaling>
        <c:delete val="0"/>
        <c:axPos val="l"/>
        <c:majorGridlines>
          <c:spPr>
            <a:ln w="3168">
              <a:solidFill>
                <a:srgbClr val="000000"/>
              </a:solidFill>
              <a:prstDash val="solid"/>
            </a:ln>
          </c:spPr>
        </c:majorGridlines>
        <c:numFmt formatCode="General" sourceLinked="1"/>
        <c:majorTickMark val="cross"/>
        <c:minorTickMark val="cross"/>
        <c:tickLblPos val="none"/>
        <c:spPr>
          <a:ln w="44450">
            <a:solidFill>
              <a:srgbClr val="FF0000"/>
            </a:solidFill>
            <a:prstDash val="solid"/>
          </a:ln>
        </c:spPr>
        <c:crossAx val="134658304"/>
        <c:crosses val="autoZero"/>
        <c:crossBetween val="midCat"/>
        <c:majorUnit val="1"/>
        <c:minorUnit val="0.1"/>
      </c:valAx>
      <c:spPr>
        <a:noFill/>
        <a:ln w="25344">
          <a:noFill/>
        </a:ln>
      </c:spPr>
    </c:plotArea>
    <c:plotVisOnly val="1"/>
    <c:dispBlanksAs val="gap"/>
    <c:showDLblsOverMax val="1"/>
  </c:chart>
  <c:spPr>
    <a:noFill/>
    <a:ln>
      <a:noFill/>
    </a:ln>
  </c:spPr>
  <c:txPr>
    <a:bodyPr/>
    <a:lstStyle/>
    <a:p>
      <a:pPr>
        <a:defRPr sz="798" b="1"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Money</a:t>
            </a:r>
            <a:r>
              <a:rPr lang="en-US" baseline="0" dirty="0" smtClean="0"/>
              <a:t> in bank account</a:t>
            </a:r>
            <a:endParaRPr lang="en-US" dirty="0"/>
          </a:p>
        </c:rich>
      </c:tx>
      <c:layout/>
      <c:overlay val="0"/>
    </c:title>
    <c:autoTitleDeleted val="0"/>
    <c:plotArea>
      <c:layout/>
      <c:scatterChart>
        <c:scatterStyle val="lineMarker"/>
        <c:varyColors val="0"/>
        <c:ser>
          <c:idx val="0"/>
          <c:order val="0"/>
          <c:tx>
            <c:strRef>
              <c:f>Sheet1!$B$1</c:f>
              <c:strCache>
                <c:ptCount val="1"/>
                <c:pt idx="0">
                  <c:v>Y-Values</c:v>
                </c:pt>
              </c:strCache>
            </c:strRef>
          </c:tx>
          <c:spPr>
            <a:ln w="38100">
              <a:noFill/>
            </a:ln>
          </c:spPr>
          <c:trendline>
            <c:trendlineType val="linear"/>
            <c:dispRSqr val="0"/>
            <c:dispEq val="0"/>
          </c:trendline>
          <c:xVal>
            <c:numRef>
              <c:f>Sheet1!$A$2:$A$13</c:f>
              <c:numCache>
                <c:formatCode>General</c:formatCode>
                <c:ptCount val="12"/>
                <c:pt idx="0">
                  <c:v>0</c:v>
                </c:pt>
                <c:pt idx="1">
                  <c:v>1</c:v>
                </c:pt>
                <c:pt idx="2">
                  <c:v>2</c:v>
                </c:pt>
                <c:pt idx="3">
                  <c:v>3</c:v>
                </c:pt>
                <c:pt idx="4">
                  <c:v>4</c:v>
                </c:pt>
                <c:pt idx="5">
                  <c:v>5</c:v>
                </c:pt>
                <c:pt idx="6">
                  <c:v>6</c:v>
                </c:pt>
                <c:pt idx="7">
                  <c:v>7</c:v>
                </c:pt>
                <c:pt idx="8">
                  <c:v>8</c:v>
                </c:pt>
                <c:pt idx="9">
                  <c:v>9</c:v>
                </c:pt>
                <c:pt idx="10">
                  <c:v>10</c:v>
                </c:pt>
              </c:numCache>
            </c:numRef>
          </c:xVal>
          <c:yVal>
            <c:numRef>
              <c:f>Sheet1!$B$2:$B$13</c:f>
              <c:numCache>
                <c:formatCode>General</c:formatCode>
                <c:ptCount val="12"/>
                <c:pt idx="0">
                  <c:v>7</c:v>
                </c:pt>
                <c:pt idx="1">
                  <c:v>6.8</c:v>
                </c:pt>
                <c:pt idx="2">
                  <c:v>5.3</c:v>
                </c:pt>
                <c:pt idx="3">
                  <c:v>3.5</c:v>
                </c:pt>
                <c:pt idx="4">
                  <c:v>2.8</c:v>
                </c:pt>
                <c:pt idx="5">
                  <c:v>2</c:v>
                </c:pt>
                <c:pt idx="6">
                  <c:v>1.1000000000000001</c:v>
                </c:pt>
                <c:pt idx="7">
                  <c:v>-0.8</c:v>
                </c:pt>
                <c:pt idx="8">
                  <c:v>-1.1000000000000001</c:v>
                </c:pt>
              </c:numCache>
            </c:numRef>
          </c:yVal>
          <c:smooth val="0"/>
        </c:ser>
        <c:dLbls>
          <c:showLegendKey val="0"/>
          <c:showVal val="0"/>
          <c:showCatName val="0"/>
          <c:showSerName val="0"/>
          <c:showPercent val="0"/>
          <c:showBubbleSize val="0"/>
        </c:dLbls>
        <c:axId val="134775936"/>
        <c:axId val="134777856"/>
      </c:scatterChart>
      <c:valAx>
        <c:axId val="134775936"/>
        <c:scaling>
          <c:orientation val="minMax"/>
          <c:max val="10"/>
          <c:min val="-1"/>
        </c:scaling>
        <c:delete val="0"/>
        <c:axPos val="b"/>
        <c:majorGridlines/>
        <c:title>
          <c:tx>
            <c:rich>
              <a:bodyPr/>
              <a:lstStyle/>
              <a:p>
                <a:pPr>
                  <a:defRPr/>
                </a:pPr>
                <a:r>
                  <a:rPr lang="en-US" baseline="0" dirty="0" smtClean="0"/>
                  <a:t>Day since paycheck </a:t>
                </a:r>
                <a:endParaRPr lang="en-US" dirty="0"/>
              </a:p>
            </c:rich>
          </c:tx>
          <c:layout>
            <c:manualLayout>
              <c:xMode val="edge"/>
              <c:yMode val="edge"/>
              <c:x val="0.79596419197600266"/>
              <c:y val="0.62843137254901993"/>
            </c:manualLayout>
          </c:layout>
          <c:overlay val="0"/>
        </c:title>
        <c:numFmt formatCode="General" sourceLinked="1"/>
        <c:majorTickMark val="cross"/>
        <c:minorTickMark val="none"/>
        <c:tickLblPos val="nextTo"/>
        <c:spPr>
          <a:ln w="25400">
            <a:solidFill>
              <a:srgbClr val="FF0000"/>
            </a:solidFill>
          </a:ln>
        </c:spPr>
        <c:crossAx val="134777856"/>
        <c:crossesAt val="0"/>
        <c:crossBetween val="midCat"/>
        <c:majorUnit val="1"/>
        <c:minorUnit val="0.1"/>
      </c:valAx>
      <c:valAx>
        <c:axId val="134777856"/>
        <c:scaling>
          <c:orientation val="minMax"/>
          <c:max val="10"/>
          <c:min val="-4"/>
        </c:scaling>
        <c:delete val="0"/>
        <c:axPos val="l"/>
        <c:majorGridlines/>
        <c:title>
          <c:tx>
            <c:rich>
              <a:bodyPr/>
              <a:lstStyle/>
              <a:p>
                <a:pPr>
                  <a:defRPr/>
                </a:pPr>
                <a:r>
                  <a:rPr lang="en-US" dirty="0" smtClean="0"/>
                  <a:t>$ in hundreds</a:t>
                </a:r>
                <a:endParaRPr lang="en-US" dirty="0"/>
              </a:p>
            </c:rich>
          </c:tx>
          <c:layout/>
          <c:overlay val="0"/>
        </c:title>
        <c:numFmt formatCode="General" sourceLinked="1"/>
        <c:majorTickMark val="cross"/>
        <c:minorTickMark val="none"/>
        <c:tickLblPos val="nextTo"/>
        <c:spPr>
          <a:ln w="38100">
            <a:solidFill>
              <a:srgbClr val="FF0000"/>
            </a:solidFill>
          </a:ln>
        </c:spPr>
        <c:crossAx val="134775936"/>
        <c:crossesAt val="0"/>
        <c:crossBetween val="midCat"/>
        <c:majorUnit val="1"/>
        <c:minorUnit val="0.1"/>
      </c:valAx>
    </c:plotArea>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5C0892-9C98-475F-9EA7-6BBA336A0F80}" type="datetimeFigureOut">
              <a:rPr lang="en-US" smtClean="0"/>
              <a:pPr/>
              <a:t>1/23/2013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E4A61-F47E-4EE6-9FBC-4A9898699F56}" type="slidenum">
              <a:rPr lang="en-US" smtClean="0"/>
              <a:pPr/>
              <a:t>‹#›</a:t>
            </a:fld>
            <a:endParaRPr lang="en-US"/>
          </a:p>
        </p:txBody>
      </p:sp>
    </p:spTree>
    <p:extLst>
      <p:ext uri="{BB962C8B-B14F-4D97-AF65-F5344CB8AC3E}">
        <p14:creationId xmlns:p14="http://schemas.microsoft.com/office/powerpoint/2010/main" val="378547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DE4A61-F47E-4EE6-9FBC-4A9898699F56}" type="slidenum">
              <a:rPr lang="en-US" smtClean="0"/>
              <a:pPr/>
              <a:t>56</a:t>
            </a:fld>
            <a:endParaRPr lang="en-US"/>
          </a:p>
        </p:txBody>
      </p:sp>
    </p:spTree>
    <p:extLst>
      <p:ext uri="{BB962C8B-B14F-4D97-AF65-F5344CB8AC3E}">
        <p14:creationId xmlns:p14="http://schemas.microsoft.com/office/powerpoint/2010/main" val="309151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Autofit/>
          </a:bodyPr>
          <a:lstStyle>
            <a:lvl1pPr algn="ctr">
              <a:defRPr sz="5400"/>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9F961A-A56A-436B-BAB2-2A05B1DD36D5}" type="datetimeFigureOut">
              <a:rPr lang="en-US" smtClean="0"/>
              <a:pPr/>
              <a:t>1/23/2013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DD3E6A-F903-4C86-B84D-8053AD07EED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9F961A-A56A-436B-BAB2-2A05B1DD36D5}" type="datetimeFigureOut">
              <a:rPr lang="en-US" smtClean="0"/>
              <a:pPr/>
              <a:t>1/23/2013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DD3E6A-F903-4C86-B84D-8053AD07EED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9F961A-A56A-436B-BAB2-2A05B1DD36D5}" type="datetimeFigureOut">
              <a:rPr lang="en-US" smtClean="0"/>
              <a:pPr/>
              <a:t>1/23/2013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DD3E6A-F903-4C86-B84D-8053AD07EEDF}"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3B55D8E8-29CB-455D-A73F-7C759EA9EF7E}" type="slidenum">
              <a:rPr lang="en-US" altLang="en-US"/>
              <a:pPr>
                <a:defRPr/>
              </a:pPr>
              <a:t>‹#›</a:t>
            </a:fld>
            <a:endParaRPr lang="en-US" altLang="en-US"/>
          </a:p>
        </p:txBody>
      </p:sp>
    </p:spTree>
    <p:extLst>
      <p:ext uri="{BB962C8B-B14F-4D97-AF65-F5344CB8AC3E}">
        <p14:creationId xmlns:p14="http://schemas.microsoft.com/office/powerpoint/2010/main" val="2417134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9F961A-A56A-436B-BAB2-2A05B1DD36D5}" type="datetimeFigureOut">
              <a:rPr lang="en-US" smtClean="0"/>
              <a:pPr/>
              <a:t>1/23/2013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DD3E6A-F903-4C86-B84D-8053AD07EED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871787"/>
            <a:ext cx="7772400" cy="1362075"/>
          </a:xfrm>
        </p:spPr>
        <p:txBody>
          <a:bodyPr anchor="t">
            <a:noAutofit/>
          </a:bodyPr>
          <a:lstStyle>
            <a:lvl1pPr algn="l">
              <a:defRPr sz="4400" b="1" cap="none"/>
            </a:lvl1pPr>
          </a:lstStyle>
          <a:p>
            <a:r>
              <a:rPr lang="en-US" smtClean="0"/>
              <a:t>Click to edit master title style</a:t>
            </a:r>
            <a:endParaRPr lang="en-US"/>
          </a:p>
        </p:txBody>
      </p:sp>
      <p:sp>
        <p:nvSpPr>
          <p:cNvPr id="3" name="Text Placeholder 2"/>
          <p:cNvSpPr>
            <a:spLocks noGrp="1"/>
          </p:cNvSpPr>
          <p:nvPr>
            <p:ph type="body" idx="1"/>
          </p:nvPr>
        </p:nvSpPr>
        <p:spPr>
          <a:xfrm>
            <a:off x="722313" y="1371600"/>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9F961A-A56A-436B-BAB2-2A05B1DD36D5}" type="datetimeFigureOut">
              <a:rPr lang="en-US" smtClean="0"/>
              <a:pPr/>
              <a:t>1/23/2013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DD3E6A-F903-4C86-B84D-8053AD07EED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9F961A-A56A-436B-BAB2-2A05B1DD36D5}" type="datetimeFigureOut">
              <a:rPr lang="en-US" smtClean="0"/>
              <a:pPr/>
              <a:t>1/23/2013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DD3E6A-F903-4C86-B84D-8053AD07EED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hasCustomPrompt="1"/>
          </p:nvPr>
        </p:nvSpPr>
        <p:spPr>
          <a:xfrm>
            <a:off x="457200" y="1535113"/>
            <a:ext cx="4040188"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hasCustomPrompt="1"/>
          </p:nvPr>
        </p:nvSpPr>
        <p:spPr>
          <a:xfrm>
            <a:off x="4645025" y="1535113"/>
            <a:ext cx="4041775"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9F961A-A56A-436B-BAB2-2A05B1DD36D5}" type="datetimeFigureOut">
              <a:rPr lang="en-US" smtClean="0"/>
              <a:pPr/>
              <a:t>1/23/2013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DD3E6A-F903-4C86-B84D-8053AD07EED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9F961A-A56A-436B-BAB2-2A05B1DD36D5}" type="datetimeFigureOut">
              <a:rPr lang="en-US" smtClean="0"/>
              <a:pPr/>
              <a:t>1/23/2013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DD3E6A-F903-4C86-B84D-8053AD07EED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9F961A-A56A-436B-BAB2-2A05B1DD36D5}" type="datetimeFigureOut">
              <a:rPr lang="en-US" smtClean="0"/>
              <a:pPr/>
              <a:t>1/23/2013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DD3E6A-F903-4C86-B84D-8053AD07EED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p:spPr>
        <p:txBody>
          <a:bodyPr anchor="b">
            <a:scene3d>
              <a:camera prst="orthographicFront"/>
              <a:lightRig rig="soft" dir="t"/>
            </a:scene3d>
            <a:sp3d prstMaterial="powder">
              <a:contourClr>
                <a:schemeClr val="bg2"/>
              </a:contourClr>
            </a:sp3d>
          </a:bodyPr>
          <a:lstStyle>
            <a:lvl1pPr algn="l">
              <a:defRPr sz="2000" b="1" cap="none" spc="0">
                <a:ln>
                  <a:noFill/>
                </a:ln>
                <a:solidFill>
                  <a:schemeClr val="tx2"/>
                </a:solidFill>
                <a:effectLst/>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F961A-A56A-436B-BAB2-2A05B1DD36D5}" type="datetimeFigureOut">
              <a:rPr lang="en-US" smtClean="0"/>
              <a:pPr/>
              <a:t>1/23/2013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DD3E6A-F903-4C86-B84D-8053AD07EED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1447800"/>
            <a:ext cx="2971800" cy="1328738"/>
          </a:xfrm>
        </p:spPr>
        <p:txBody>
          <a:bodyPr anchor="b">
            <a:scene3d>
              <a:camera prst="orthographicFront"/>
              <a:lightRig rig="soft" dir="t"/>
            </a:scene3d>
            <a:sp3d prstMaterial="powder">
              <a:contourClr>
                <a:schemeClr val="bg2"/>
              </a:contourClr>
            </a:sp3d>
          </a:bodyPr>
          <a:lstStyle>
            <a:lvl1pPr algn="l">
              <a:defRPr sz="2000" b="1" cap="none" spc="0">
                <a:ln>
                  <a:noFill/>
                </a:ln>
                <a:solidFill>
                  <a:schemeClr val="tx2"/>
                </a:solidFill>
                <a:effectLst/>
              </a:defRPr>
            </a:lvl1pPr>
          </a:lstStyle>
          <a:p>
            <a:r>
              <a:rPr lang="en-US" smtClean="0"/>
              <a:t>CLICK TO EDIT MASTER TITLE STYLE</a:t>
            </a:r>
            <a:endParaRPr lang="en-US"/>
          </a:p>
        </p:txBody>
      </p:sp>
      <p:sp>
        <p:nvSpPr>
          <p:cNvPr id="4" name="Text Placeholder 3"/>
          <p:cNvSpPr>
            <a:spLocks noGrp="1"/>
          </p:cNvSpPr>
          <p:nvPr>
            <p:ph type="body" sz="half" idx="2"/>
          </p:nvPr>
        </p:nvSpPr>
        <p:spPr>
          <a:xfrm>
            <a:off x="381000" y="2776538"/>
            <a:ext cx="29718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F961A-A56A-436B-BAB2-2A05B1DD36D5}" type="datetimeFigureOut">
              <a:rPr lang="en-US" smtClean="0"/>
              <a:pPr/>
              <a:t>1/23/2013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DD3E6A-F903-4C86-B84D-8053AD07EEDF}" type="slidenum">
              <a:rPr lang="en-US" smtClean="0"/>
              <a:pPr/>
              <a:t>‹#›</a:t>
            </a:fld>
            <a:endParaRPr lang="en-US" dirty="0"/>
          </a:p>
        </p:txBody>
      </p:sp>
      <p:sp>
        <p:nvSpPr>
          <p:cNvPr id="9" name="Rectangle 8"/>
          <p:cNvSpPr/>
          <p:nvPr/>
        </p:nvSpPr>
        <p:spPr>
          <a:xfrm rot="21172883" flipH="1">
            <a:off x="4068648" y="1312793"/>
            <a:ext cx="3673971" cy="3673971"/>
          </a:xfrm>
          <a:prstGeom prst="rect">
            <a:avLst/>
          </a:prstGeom>
          <a:solidFill>
            <a:srgbClr val="FFFFFF"/>
          </a:solidFill>
          <a:ln w="3175">
            <a:solidFill>
              <a:srgbClr val="777777"/>
            </a:solidFill>
          </a:ln>
          <a:effectLst>
            <a:outerShdw blurRad="63500" dist="6350" dir="5400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10" name="Rectangle 9"/>
          <p:cNvSpPr/>
          <p:nvPr/>
        </p:nvSpPr>
        <p:spPr>
          <a:xfrm rot="21435926" flipH="1">
            <a:off x="4045012" y="1267664"/>
            <a:ext cx="3673971" cy="3673971"/>
          </a:xfrm>
          <a:prstGeom prst="rect">
            <a:avLst/>
          </a:prstGeom>
          <a:solidFill>
            <a:srgbClr val="FFFFFF"/>
          </a:solidFill>
          <a:ln w="3175">
            <a:solidFill>
              <a:srgbClr val="777777"/>
            </a:solidFill>
          </a:ln>
          <a:effectLst>
            <a:outerShdw blurRad="63500" dist="6350" dir="5400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11" name="Rectangle 10"/>
          <p:cNvSpPr/>
          <p:nvPr/>
        </p:nvSpPr>
        <p:spPr>
          <a:xfrm>
            <a:off x="4065563" y="1252028"/>
            <a:ext cx="3840480" cy="3840480"/>
          </a:xfrm>
          <a:prstGeom prst="rect">
            <a:avLst/>
          </a:prstGeom>
          <a:solidFill>
            <a:srgbClr val="FFFFFF"/>
          </a:solidFill>
          <a:ln w="3175">
            <a:solidFill>
              <a:srgbClr val="777777"/>
            </a:solidFill>
          </a:ln>
          <a:effectLst>
            <a:outerShdw blurRad="76200" dist="6350" dir="5400000" algn="t"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12" name="Rectangle 11"/>
          <p:cNvSpPr/>
          <p:nvPr/>
        </p:nvSpPr>
        <p:spPr>
          <a:xfrm rot="293056">
            <a:off x="4124179" y="1181685"/>
            <a:ext cx="3977640" cy="3977640"/>
          </a:xfrm>
          <a:prstGeom prst="rect">
            <a:avLst/>
          </a:prstGeom>
          <a:solidFill>
            <a:srgbClr val="FFFFFF"/>
          </a:solidFill>
          <a:ln w="3175">
            <a:solidFill>
              <a:srgbClr val="777777"/>
            </a:solidFill>
          </a:ln>
          <a:effectLst>
            <a:outerShdw blurRad="50000" dist="50800" dir="12900000" sy="99500" kx="90000" ky="150000" algn="tl" rotWithShape="0">
              <a:srgbClr val="000000">
                <a:alpha val="3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3" name="Picture Placeholder 2"/>
          <p:cNvSpPr>
            <a:spLocks noGrp="1"/>
          </p:cNvSpPr>
          <p:nvPr>
            <p:ph type="pic" idx="1"/>
          </p:nvPr>
        </p:nvSpPr>
        <p:spPr>
          <a:xfrm rot="300000">
            <a:off x="4275668" y="1323975"/>
            <a:ext cx="3657600" cy="3657600"/>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scene3d>
              <a:camera prst="orthographicFront"/>
              <a:lightRig rig="soft" dir="t"/>
            </a:scene3d>
            <a:sp3d contourW="12700" prstMaterial="powder">
              <a:bevelT w="29210" h="12700"/>
              <a:contourClr>
                <a:schemeClr val="bg2"/>
              </a:contourClr>
            </a:sp3d>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a:solidFill>
                  <a:schemeClr val="tx1"/>
                </a:solidFill>
              </a:defRPr>
            </a:lvl1pPr>
          </a:lstStyle>
          <a:p>
            <a:fld id="{2D9F961A-A56A-436B-BAB2-2A05B1DD36D5}" type="datetimeFigureOut">
              <a:rPr lang="en-US" smtClean="0"/>
              <a:pPr/>
              <a:t>1/23/2013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100">
                <a:solidFill>
                  <a:schemeClr val="tx1"/>
                </a:solidFill>
              </a:defRPr>
            </a:lvl1pPr>
          </a:lstStyle>
          <a:p>
            <a:fld id="{08DD3E6A-F903-4C86-B84D-8053AD07EED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defTabSz="914400" rtl="0" eaLnBrk="1" latinLnBrk="0" hangingPunct="1">
        <a:spcBef>
          <a:spcPct val="0"/>
        </a:spcBef>
        <a:buNone/>
        <a:defRPr sz="4400" b="1" kern="1200">
          <a:ln>
            <a:noFill/>
          </a:ln>
          <a:solidFill>
            <a:schemeClr val="tx2"/>
          </a:solidFill>
          <a:effectLst>
            <a:outerShdw blurRad="50800" dist="25400" dir="5400000" algn="t" rotWithShape="0">
              <a:prstClr val="black">
                <a:alpha val="80000"/>
              </a:prst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Clr>
          <a:schemeClr val="tx2"/>
        </a:buClr>
        <a:buFont typeface="Wingdings" pitchFamily="2" charset="2"/>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Wingdings" pitchFamily="2" charset="2"/>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Wingdings" pitchFamily="2"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3.bin"/><Relationship Id="rId4" Type="http://schemas.openxmlformats.org/officeDocument/2006/relationships/image" Target="../media/image8.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5.png"/><Relationship Id="rId4" Type="http://schemas.openxmlformats.org/officeDocument/2006/relationships/image" Target="../media/image8.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4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8.wmf"/><Relationship Id="rId4" Type="http://schemas.openxmlformats.org/officeDocument/2006/relationships/oleObject" Target="../embeddings/oleObject7.bin"/></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8.wmf"/><Relationship Id="rId4" Type="http://schemas.openxmlformats.org/officeDocument/2006/relationships/oleObject" Target="../embeddings/oleObject8.bin"/></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8.wmf"/></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8.wmf"/></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80.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5.xml"/><Relationship Id="rId1" Type="http://schemas.openxmlformats.org/officeDocument/2006/relationships/vmlDrawing" Target="../drawings/vmlDrawing10.vml"/><Relationship Id="rId5" Type="http://schemas.openxmlformats.org/officeDocument/2006/relationships/oleObject" Target="../embeddings/oleObject12.bin"/><Relationship Id="rId4" Type="http://schemas.openxmlformats.org/officeDocument/2006/relationships/image" Target="../media/image8.wmf"/></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00.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0.emf"/></Relationships>
</file>

<file path=ppt/slides/_rels/slide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Intermediate Algebra</a:t>
            </a:r>
            <a:endParaRPr lang="en-US" dirty="0"/>
          </a:p>
        </p:txBody>
      </p:sp>
      <p:sp>
        <p:nvSpPr>
          <p:cNvPr id="3" name="Subtitle 2"/>
          <p:cNvSpPr>
            <a:spLocks noGrp="1"/>
          </p:cNvSpPr>
          <p:nvPr>
            <p:ph type="subTitle" idx="1"/>
          </p:nvPr>
        </p:nvSpPr>
        <p:spPr>
          <a:xfrm>
            <a:off x="1371600" y="3962400"/>
            <a:ext cx="6400800" cy="1752600"/>
          </a:xfrm>
        </p:spPr>
        <p:txBody>
          <a:bodyPr/>
          <a:lstStyle/>
          <a:p>
            <a:r>
              <a:rPr lang="en-US" dirty="0" smtClean="0"/>
              <a:t>Clark/</a:t>
            </a:r>
            <a:r>
              <a:rPr lang="en-US" dirty="0" err="1" smtClean="0"/>
              <a:t>Anfinson</a:t>
            </a:r>
            <a:endParaRPr lang="en-US" dirty="0"/>
          </a:p>
        </p:txBody>
      </p:sp>
    </p:spTree>
    <p:extLst>
      <p:ext uri="{BB962C8B-B14F-4D97-AF65-F5344CB8AC3E}">
        <p14:creationId xmlns:p14="http://schemas.microsoft.com/office/powerpoint/2010/main" val="2904707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p:txBody>
          <a:bodyPr>
            <a:normAutofit fontScale="90000"/>
          </a:bodyPr>
          <a:lstStyle/>
          <a:p>
            <a:pPr eaLnBrk="1" hangingPunct="1"/>
            <a:r>
              <a:rPr lang="en-US" dirty="0" smtClean="0"/>
              <a:t>Dealing with fractions- clearing the denominator</a:t>
            </a:r>
          </a:p>
        </p:txBody>
      </p:sp>
      <mc:AlternateContent xmlns:mc="http://schemas.openxmlformats.org/markup-compatibility/2006" xmlns:a14="http://schemas.microsoft.com/office/drawing/2010/main">
        <mc:Choice Requires="a14">
          <p:sp>
            <p:nvSpPr>
              <p:cNvPr id="47107" name="Rectangle 3"/>
              <p:cNvSpPr>
                <a:spLocks noGrp="1" noChangeArrowheads="1"/>
              </p:cNvSpPr>
              <p:nvPr>
                <p:ph type="body" idx="1"/>
              </p:nvPr>
            </p:nvSpPr>
            <p:spPr>
              <a:xfrm>
                <a:off x="457200" y="1371600"/>
                <a:ext cx="8229600" cy="4648200"/>
              </a:xfrm>
            </p:spPr>
            <p:txBody>
              <a:bodyPr/>
              <a:lstStyle/>
              <a:p>
                <a:pPr eaLnBrk="1" hangingPunct="1">
                  <a:buFont typeface="Wingdings" pitchFamily="2" charset="2"/>
                  <a:buNone/>
                  <a:defRPr/>
                </a:pPr>
                <a:r>
                  <a:rPr lang="en-US" dirty="0" smtClean="0"/>
                  <a:t>      </a:t>
                </a:r>
              </a:p>
              <a:p>
                <a:pPr eaLnBrk="1" hangingPunct="1">
                  <a:buFont typeface="Wingdings" pitchFamily="2" charset="2"/>
                  <a:buNone/>
                  <a:defRPr/>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3</m:t>
                          </m:r>
                        </m:num>
                        <m:den>
                          <m:r>
                            <a:rPr lang="en-US" b="0" i="1" smtClean="0">
                              <a:latin typeface="Cambria Math"/>
                            </a:rPr>
                            <m:t>10</m:t>
                          </m:r>
                        </m:den>
                      </m:f>
                      <m:r>
                        <a:rPr lang="en-US" b="0" i="1" smtClean="0">
                          <a:latin typeface="Cambria Math"/>
                        </a:rPr>
                        <m:t>+</m:t>
                      </m:r>
                      <m:f>
                        <m:fPr>
                          <m:ctrlPr>
                            <a:rPr lang="en-US" b="0" i="1" smtClean="0">
                              <a:latin typeface="Cambria Math"/>
                            </a:rPr>
                          </m:ctrlPr>
                        </m:fPr>
                        <m:num>
                          <m:r>
                            <a:rPr lang="en-US" b="0" i="1" smtClean="0">
                              <a:latin typeface="Cambria Math"/>
                            </a:rPr>
                            <m:t>𝑥</m:t>
                          </m:r>
                          <m:r>
                            <a:rPr lang="en-US" b="0" i="1" smtClean="0">
                              <a:latin typeface="Cambria Math"/>
                            </a:rPr>
                            <m:t>−9</m:t>
                          </m:r>
                        </m:num>
                        <m:den>
                          <m:r>
                            <a:rPr lang="en-US" b="0" i="1" smtClean="0">
                              <a:latin typeface="Cambria Math"/>
                            </a:rPr>
                            <m:t>4</m:t>
                          </m:r>
                        </m:den>
                      </m:f>
                      <m:r>
                        <a:rPr lang="en-US" b="0" i="1" smtClean="0">
                          <a:latin typeface="Cambria Math"/>
                        </a:rPr>
                        <m:t>=</m:t>
                      </m:r>
                      <m:f>
                        <m:fPr>
                          <m:ctrlPr>
                            <a:rPr lang="en-US" b="0" i="1" smtClean="0">
                              <a:latin typeface="Cambria Math"/>
                            </a:rPr>
                          </m:ctrlPr>
                        </m:fPr>
                        <m:num>
                          <m:r>
                            <a:rPr lang="en-US" b="0" i="1" smtClean="0">
                              <a:latin typeface="Cambria Math"/>
                            </a:rPr>
                            <m:t>2</m:t>
                          </m:r>
                        </m:num>
                        <m:den>
                          <m:r>
                            <a:rPr lang="en-US" b="0" i="1" smtClean="0">
                              <a:latin typeface="Cambria Math"/>
                            </a:rPr>
                            <m:t>5</m:t>
                          </m:r>
                        </m:den>
                      </m:f>
                    </m:oMath>
                  </m:oMathPara>
                </a14:m>
                <a:endParaRPr lang="en-US" dirty="0" smtClean="0"/>
              </a:p>
              <a:p>
                <a:pPr eaLnBrk="1" hangingPunct="1">
                  <a:buFont typeface="Wingdings" pitchFamily="2" charset="2"/>
                  <a:buNone/>
                  <a:defRPr/>
                </a:pPr>
                <a:endParaRPr lang="en-US" dirty="0"/>
              </a:p>
              <a:p>
                <a:pPr eaLnBrk="1" hangingPunct="1">
                  <a:buFont typeface="Wingdings" pitchFamily="2" charset="2"/>
                  <a:buNone/>
                  <a:defRPr/>
                </a:pPr>
                <a:r>
                  <a:rPr lang="en-US" dirty="0" smtClean="0"/>
                  <a:t>Although essentially the same process there are 2 ways to write the work for this -  you need to pick one way and stick with it until you understand it – then if you want to you can try the other way to explore the mathematics</a:t>
                </a:r>
              </a:p>
            </p:txBody>
          </p:sp>
        </mc:Choice>
        <mc:Fallback xmlns="">
          <p:sp>
            <p:nvSpPr>
              <p:cNvPr id="47107" name="Rectangle 3"/>
              <p:cNvSpPr>
                <a:spLocks noGrp="1" noRot="1" noChangeAspect="1" noMove="1" noResize="1" noEditPoints="1" noAdjustHandles="1" noChangeArrowheads="1" noChangeShapeType="1" noTextEdit="1"/>
              </p:cNvSpPr>
              <p:nvPr>
                <p:ph type="body" idx="1"/>
              </p:nvPr>
            </p:nvSpPr>
            <p:spPr>
              <a:xfrm>
                <a:off x="457200" y="1371600"/>
                <a:ext cx="8229600" cy="4648200"/>
              </a:xfrm>
              <a:blipFill rotWithShape="1">
                <a:blip r:embed="rId2"/>
                <a:stretch>
                  <a:fillRect l="-1481" r="-2370"/>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 1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 choose to multiply both sides by the common denominator of ALL </a:t>
                </a:r>
                <a:r>
                  <a:rPr lang="en-US" dirty="0" smtClean="0"/>
                  <a:t>fraction</a:t>
                </a:r>
              </a:p>
              <a:p>
                <a:endParaRPr lang="en-US" dirty="0"/>
              </a:p>
              <a:p>
                <a:pPr>
                  <a:buNone/>
                  <a:defRPr/>
                </a:pPr>
                <a14:m>
                  <m:oMathPara xmlns:m="http://schemas.openxmlformats.org/officeDocument/2006/math">
                    <m:oMathParaPr>
                      <m:jc m:val="centerGroup"/>
                    </m:oMathParaPr>
                    <m:oMath xmlns:m="http://schemas.openxmlformats.org/officeDocument/2006/math">
                      <m:f>
                        <m:fPr>
                          <m:ctrlPr>
                            <a:rPr lang="en-US" i="1">
                              <a:latin typeface="Cambria Math"/>
                            </a:rPr>
                          </m:ctrlPr>
                        </m:fPr>
                        <m:num>
                          <m:r>
                            <a:rPr lang="en-US" i="1">
                              <a:latin typeface="Cambria Math"/>
                            </a:rPr>
                            <m:t>3</m:t>
                          </m:r>
                        </m:num>
                        <m:den>
                          <m:r>
                            <a:rPr lang="en-US" i="1">
                              <a:latin typeface="Cambria Math"/>
                            </a:rPr>
                            <m:t>10</m:t>
                          </m:r>
                        </m:den>
                      </m:f>
                      <m:r>
                        <a:rPr lang="en-US" i="1">
                          <a:latin typeface="Cambria Math"/>
                        </a:rPr>
                        <m:t>+</m:t>
                      </m:r>
                      <m:f>
                        <m:fPr>
                          <m:ctrlPr>
                            <a:rPr lang="en-US" i="1">
                              <a:latin typeface="Cambria Math"/>
                            </a:rPr>
                          </m:ctrlPr>
                        </m:fPr>
                        <m:num>
                          <m:r>
                            <a:rPr lang="en-US" i="1">
                              <a:latin typeface="Cambria Math"/>
                            </a:rPr>
                            <m:t>𝑥</m:t>
                          </m:r>
                          <m:r>
                            <a:rPr lang="en-US" i="1">
                              <a:latin typeface="Cambria Math"/>
                            </a:rPr>
                            <m:t>−9</m:t>
                          </m:r>
                        </m:num>
                        <m:den>
                          <m:r>
                            <a:rPr lang="en-US" i="1">
                              <a:latin typeface="Cambria Math"/>
                            </a:rPr>
                            <m:t>4</m:t>
                          </m:r>
                        </m:den>
                      </m:f>
                      <m:r>
                        <a:rPr lang="en-US" i="1">
                          <a:latin typeface="Cambria Math"/>
                        </a:rPr>
                        <m:t>=</m:t>
                      </m:r>
                      <m:f>
                        <m:fPr>
                          <m:ctrlPr>
                            <a:rPr lang="en-US" i="1">
                              <a:latin typeface="Cambria Math"/>
                            </a:rPr>
                          </m:ctrlPr>
                        </m:fPr>
                        <m:num>
                          <m:r>
                            <a:rPr lang="en-US" i="1">
                              <a:latin typeface="Cambria Math"/>
                            </a:rPr>
                            <m:t>2</m:t>
                          </m:r>
                        </m:num>
                        <m:den>
                          <m:r>
                            <a:rPr lang="en-US" i="1">
                              <a:latin typeface="Cambria Math"/>
                            </a:rPr>
                            <m:t>5</m:t>
                          </m:r>
                        </m:den>
                      </m:f>
                    </m:oMath>
                  </m:oMathPara>
                </a14:m>
                <a:endParaRPr lang="en-US" dirty="0"/>
              </a:p>
              <a:p>
                <a:pPr>
                  <a:buNone/>
                  <a:defRPr/>
                </a:pPr>
                <a:endParaRPr lang="en-US" dirty="0"/>
              </a:p>
              <a:p>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259" t="-1348"/>
                </a:stretch>
              </a:blipFill>
            </p:spPr>
            <p:txBody>
              <a:bodyPr/>
              <a:lstStyle/>
              <a:p>
                <a:r>
                  <a:rPr lang="en-US">
                    <a:noFill/>
                  </a:rPr>
                  <a:t> </a:t>
                </a:r>
              </a:p>
            </p:txBody>
          </p:sp>
        </mc:Fallback>
      </mc:AlternateContent>
    </p:spTree>
    <p:extLst>
      <p:ext uri="{BB962C8B-B14F-4D97-AF65-F5344CB8AC3E}">
        <p14:creationId xmlns:p14="http://schemas.microsoft.com/office/powerpoint/2010/main" val="1462341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2 –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Use the identity property to change all fractions to a common denominator and then ignore the denominator solve the numerator</a:t>
                </a:r>
              </a:p>
              <a:p>
                <a:endParaRPr lang="en-US" dirty="0"/>
              </a:p>
              <a:p>
                <a:pPr>
                  <a:buNone/>
                  <a:defRPr/>
                </a:pPr>
                <a14:m>
                  <m:oMathPara xmlns:m="http://schemas.openxmlformats.org/officeDocument/2006/math">
                    <m:oMathParaPr>
                      <m:jc m:val="centerGroup"/>
                    </m:oMathParaPr>
                    <m:oMath xmlns:m="http://schemas.openxmlformats.org/officeDocument/2006/math">
                      <m:f>
                        <m:fPr>
                          <m:ctrlPr>
                            <a:rPr lang="en-US" i="1">
                              <a:latin typeface="Cambria Math"/>
                            </a:rPr>
                          </m:ctrlPr>
                        </m:fPr>
                        <m:num>
                          <m:r>
                            <a:rPr lang="en-US" i="1">
                              <a:latin typeface="Cambria Math"/>
                            </a:rPr>
                            <m:t>3</m:t>
                          </m:r>
                        </m:num>
                        <m:den>
                          <m:r>
                            <a:rPr lang="en-US" i="1">
                              <a:latin typeface="Cambria Math"/>
                            </a:rPr>
                            <m:t>10</m:t>
                          </m:r>
                        </m:den>
                      </m:f>
                      <m:r>
                        <a:rPr lang="en-US" i="1">
                          <a:latin typeface="Cambria Math"/>
                        </a:rPr>
                        <m:t>+</m:t>
                      </m:r>
                      <m:f>
                        <m:fPr>
                          <m:ctrlPr>
                            <a:rPr lang="en-US" i="1">
                              <a:latin typeface="Cambria Math"/>
                            </a:rPr>
                          </m:ctrlPr>
                        </m:fPr>
                        <m:num>
                          <m:r>
                            <a:rPr lang="en-US" i="1">
                              <a:latin typeface="Cambria Math"/>
                            </a:rPr>
                            <m:t>𝑥</m:t>
                          </m:r>
                          <m:r>
                            <a:rPr lang="en-US" i="1">
                              <a:latin typeface="Cambria Math"/>
                            </a:rPr>
                            <m:t>−9</m:t>
                          </m:r>
                        </m:num>
                        <m:den>
                          <m:r>
                            <a:rPr lang="en-US" i="1">
                              <a:latin typeface="Cambria Math"/>
                            </a:rPr>
                            <m:t>4</m:t>
                          </m:r>
                        </m:den>
                      </m:f>
                      <m:r>
                        <a:rPr lang="en-US" i="1">
                          <a:latin typeface="Cambria Math"/>
                        </a:rPr>
                        <m:t>=</m:t>
                      </m:r>
                      <m:f>
                        <m:fPr>
                          <m:ctrlPr>
                            <a:rPr lang="en-US" i="1">
                              <a:latin typeface="Cambria Math"/>
                            </a:rPr>
                          </m:ctrlPr>
                        </m:fPr>
                        <m:num>
                          <m:r>
                            <a:rPr lang="en-US" i="1">
                              <a:latin typeface="Cambria Math"/>
                            </a:rPr>
                            <m:t>2</m:t>
                          </m:r>
                        </m:num>
                        <m:den>
                          <m:r>
                            <a:rPr lang="en-US" i="1">
                              <a:latin typeface="Cambria Math"/>
                            </a:rPr>
                            <m:t>5</m:t>
                          </m:r>
                        </m:den>
                      </m:f>
                    </m:oMath>
                  </m:oMathPara>
                </a14:m>
                <a:endParaRPr lang="en-US" dirty="0"/>
              </a:p>
              <a:p>
                <a:pPr>
                  <a:buNone/>
                  <a:defRPr/>
                </a:pPr>
                <a:endParaRPr lang="en-US" dirty="0"/>
              </a:p>
              <a:p>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259" t="-1348"/>
                </a:stretch>
              </a:blipFill>
            </p:spPr>
            <p:txBody>
              <a:bodyPr/>
              <a:lstStyle/>
              <a:p>
                <a:r>
                  <a:rPr lang="en-US">
                    <a:noFill/>
                  </a:rPr>
                  <a:t> </a:t>
                </a:r>
              </a:p>
            </p:txBody>
          </p:sp>
        </mc:Fallback>
      </mc:AlternateContent>
    </p:spTree>
    <p:extLst>
      <p:ext uri="{BB962C8B-B14F-4D97-AF65-F5344CB8AC3E}">
        <p14:creationId xmlns:p14="http://schemas.microsoft.com/office/powerpoint/2010/main" val="25766253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l="-3630" b="-14362"/>
            </a:stretch>
          </a:blipFill>
        </p:spPr>
        <p:txBody>
          <a:bodyPr/>
          <a:lstStyle/>
          <a:p>
            <a:r>
              <a:rPr lang="en-US" dirty="0">
                <a:noFill/>
              </a:rPr>
              <a:t> </a:t>
            </a:r>
            <a:r>
              <a:rPr lang="en-US" dirty="0" smtClean="0">
                <a:noFill/>
              </a:rPr>
              <a:t>    </a:t>
            </a:r>
            <a:endParaRPr lang="en-US" dirty="0">
              <a:noFill/>
            </a:endParaRPr>
          </a:p>
        </p:txBody>
      </p:sp>
      <p:sp>
        <p:nvSpPr>
          <p:cNvPr id="4" name="Content Placeholder 3"/>
          <p:cNvSpPr>
            <a:spLocks noGrp="1"/>
          </p:cNvSpPr>
          <p:nvPr>
            <p:ph sz="half" idx="1"/>
          </p:nvPr>
        </p:nvSpPr>
        <p:spPr/>
        <p:txBody>
          <a:bodyPr/>
          <a:lstStyle/>
          <a:p>
            <a:r>
              <a:rPr lang="en-US" dirty="0" smtClean="0"/>
              <a:t>Method 1</a:t>
            </a:r>
            <a:endParaRPr lang="en-US" dirty="0"/>
          </a:p>
        </p:txBody>
      </p:sp>
      <p:sp>
        <p:nvSpPr>
          <p:cNvPr id="5" name="Content Placeholder 4"/>
          <p:cNvSpPr>
            <a:spLocks noGrp="1"/>
          </p:cNvSpPr>
          <p:nvPr>
            <p:ph sz="half" idx="2"/>
          </p:nvPr>
        </p:nvSpPr>
        <p:spPr/>
        <p:txBody>
          <a:bodyPr/>
          <a:lstStyle/>
          <a:p>
            <a:r>
              <a:rPr lang="en-US" dirty="0" smtClean="0"/>
              <a:t>Method 2</a:t>
            </a:r>
            <a:endParaRPr lang="en-US" dirty="0"/>
          </a:p>
        </p:txBody>
      </p:sp>
    </p:spTree>
    <p:extLst>
      <p:ext uri="{BB962C8B-B14F-4D97-AF65-F5344CB8AC3E}">
        <p14:creationId xmlns:p14="http://schemas.microsoft.com/office/powerpoint/2010/main" val="36660194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Applying what you know</a:t>
            </a:r>
            <a:endParaRPr lang="en-US" dirty="0"/>
          </a:p>
        </p:txBody>
      </p:sp>
      <p:sp>
        <p:nvSpPr>
          <p:cNvPr id="6" name="Content Placeholder 5"/>
          <p:cNvSpPr>
            <a:spLocks noGrp="1"/>
          </p:cNvSpPr>
          <p:nvPr>
            <p:ph idx="1"/>
          </p:nvPr>
        </p:nvSpPr>
        <p:spPr/>
        <p:txBody>
          <a:bodyPr>
            <a:normAutofit fontScale="85000" lnSpcReduction="20000"/>
          </a:bodyPr>
          <a:lstStyle/>
          <a:p>
            <a:r>
              <a:rPr lang="en-US" dirty="0" smtClean="0"/>
              <a:t> While numbers are intriguing in their own right, they would never be studied if they were not useful in answering questions in our daily lives.</a:t>
            </a:r>
          </a:p>
          <a:p>
            <a:r>
              <a:rPr lang="en-US" dirty="0" smtClean="0"/>
              <a:t>A number becomes “useful” when you attach a label to it.</a:t>
            </a:r>
          </a:p>
          <a:p>
            <a:r>
              <a:rPr lang="en-US" dirty="0" smtClean="0"/>
              <a:t>A variable is a number and becomes “useful” when you attach a label to it </a:t>
            </a:r>
          </a:p>
          <a:p>
            <a:r>
              <a:rPr lang="en-US" dirty="0"/>
              <a:t> </a:t>
            </a:r>
            <a:r>
              <a:rPr lang="en-US" dirty="0" smtClean="0"/>
              <a:t>when doing application problems you will </a:t>
            </a:r>
          </a:p>
          <a:p>
            <a:pPr marL="0" indent="0">
              <a:buNone/>
            </a:pPr>
            <a:r>
              <a:rPr lang="en-US" dirty="0"/>
              <a:t> </a:t>
            </a:r>
            <a:r>
              <a:rPr lang="en-US" dirty="0" smtClean="0"/>
              <a:t>      a.  Define the labels for each variable</a:t>
            </a:r>
          </a:p>
          <a:p>
            <a:pPr marL="0" indent="0">
              <a:buNone/>
            </a:pPr>
            <a:r>
              <a:rPr lang="en-US" dirty="0"/>
              <a:t> </a:t>
            </a:r>
            <a:r>
              <a:rPr lang="en-US" dirty="0" smtClean="0"/>
              <a:t>      b. write a useful equation using those variables or use the given equation</a:t>
            </a:r>
          </a:p>
          <a:p>
            <a:pPr marL="0" indent="0">
              <a:buNone/>
            </a:pPr>
            <a:r>
              <a:rPr lang="en-US" dirty="0"/>
              <a:t> </a:t>
            </a:r>
            <a:r>
              <a:rPr lang="en-US" dirty="0" smtClean="0"/>
              <a:t>      c.  Replace variables with appropriate values</a:t>
            </a:r>
          </a:p>
          <a:p>
            <a:pPr marL="0" indent="0">
              <a:buNone/>
            </a:pPr>
            <a:r>
              <a:rPr lang="en-US" dirty="0"/>
              <a:t> </a:t>
            </a:r>
            <a:r>
              <a:rPr lang="en-US" dirty="0" smtClean="0"/>
              <a:t>     d.  Solve or evaluate the resulting equation </a:t>
            </a:r>
          </a:p>
          <a:p>
            <a:pPr marL="0" indent="0">
              <a:buNone/>
            </a:pPr>
            <a:r>
              <a:rPr lang="en-US" dirty="0"/>
              <a:t> </a:t>
            </a:r>
            <a:r>
              <a:rPr lang="en-US" dirty="0" smtClean="0"/>
              <a:t>     e. LABEL your answer appropriately.</a:t>
            </a:r>
            <a:endParaRPr lang="en-US" dirty="0"/>
          </a:p>
        </p:txBody>
      </p:sp>
    </p:spTree>
    <p:extLst>
      <p:ext uri="{BB962C8B-B14F-4D97-AF65-F5344CB8AC3E}">
        <p14:creationId xmlns:p14="http://schemas.microsoft.com/office/powerpoint/2010/main" val="18103877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Mark has a cell phone plan that uses the formula</a:t>
            </a:r>
          </a:p>
          <a:p>
            <a:r>
              <a:rPr lang="en-US" dirty="0"/>
              <a:t> </a:t>
            </a:r>
            <a:r>
              <a:rPr lang="en-US" dirty="0" smtClean="0"/>
              <a:t>          b = 29 + .3c        to figure his bill(b) based on number of calls(c) he makes</a:t>
            </a:r>
          </a:p>
          <a:p>
            <a:pPr marL="0" indent="0">
              <a:buNone/>
            </a:pPr>
            <a:r>
              <a:rPr lang="en-US" dirty="0" smtClean="0"/>
              <a:t>       </a:t>
            </a:r>
            <a:r>
              <a:rPr lang="en-US" dirty="0" err="1" smtClean="0"/>
              <a:t>i</a:t>
            </a:r>
            <a:r>
              <a:rPr lang="en-US" dirty="0" smtClean="0"/>
              <a:t>.  Find the bill if he makes 32 calls</a:t>
            </a:r>
          </a:p>
          <a:p>
            <a:pPr marL="0" indent="0">
              <a:buNone/>
            </a:pPr>
            <a:r>
              <a:rPr lang="en-US" dirty="0"/>
              <a:t> </a:t>
            </a:r>
            <a:r>
              <a:rPr lang="en-US" dirty="0" smtClean="0"/>
              <a:t>      ii.  Find the bill if he makes 251 calls</a:t>
            </a:r>
          </a:p>
          <a:p>
            <a:pPr marL="0" indent="0">
              <a:buNone/>
            </a:pPr>
            <a:r>
              <a:rPr lang="en-US" dirty="0"/>
              <a:t> </a:t>
            </a:r>
            <a:r>
              <a:rPr lang="en-US" dirty="0" smtClean="0"/>
              <a:t>      iii.  How many calls did he make if the bill was $73</a:t>
            </a:r>
          </a:p>
          <a:p>
            <a:endParaRPr lang="en-US" dirty="0"/>
          </a:p>
          <a:p>
            <a:r>
              <a:rPr lang="en-US" dirty="0" smtClean="0"/>
              <a:t>A.  Identify labels for variables</a:t>
            </a:r>
          </a:p>
          <a:p>
            <a:r>
              <a:rPr lang="en-US" dirty="0" smtClean="0"/>
              <a:t>B.  Equation given</a:t>
            </a:r>
          </a:p>
          <a:p>
            <a:r>
              <a:rPr lang="en-US" dirty="0" smtClean="0"/>
              <a:t>C.  Replace the appropriate variable</a:t>
            </a:r>
          </a:p>
          <a:p>
            <a:r>
              <a:rPr lang="en-US" dirty="0" smtClean="0"/>
              <a:t>D. solve or evaluate</a:t>
            </a:r>
          </a:p>
          <a:p>
            <a:r>
              <a:rPr lang="en-US" dirty="0" smtClean="0"/>
              <a:t>E.  Label the answer</a:t>
            </a:r>
            <a:endParaRPr lang="en-US" dirty="0"/>
          </a:p>
        </p:txBody>
      </p:sp>
    </p:spTree>
    <p:extLst>
      <p:ext uri="{BB962C8B-B14F-4D97-AF65-F5344CB8AC3E}">
        <p14:creationId xmlns:p14="http://schemas.microsoft.com/office/powerpoint/2010/main" val="17111502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rmAutofit/>
          </a:bodyPr>
          <a:lstStyle/>
          <a:p>
            <a:r>
              <a:rPr lang="en-US" dirty="0" smtClean="0"/>
              <a:t>Mary works for a company doing sales.  She earns a monthly salary based on how much she sells.  She will receive a retainer fee of  $500 and 4% of her total sales.</a:t>
            </a:r>
          </a:p>
          <a:p>
            <a:pPr marL="0" indent="0">
              <a:buNone/>
            </a:pPr>
            <a:r>
              <a:rPr lang="en-US" dirty="0" smtClean="0"/>
              <a:t>     </a:t>
            </a:r>
            <a:r>
              <a:rPr lang="en-US" dirty="0" err="1" smtClean="0"/>
              <a:t>i</a:t>
            </a:r>
            <a:r>
              <a:rPr lang="en-US" dirty="0" smtClean="0"/>
              <a:t>.  Write an equation to model this situation.</a:t>
            </a:r>
          </a:p>
          <a:p>
            <a:pPr marL="0" indent="0">
              <a:buNone/>
            </a:pPr>
            <a:r>
              <a:rPr lang="en-US" dirty="0" smtClean="0"/>
              <a:t>     ii.  Find her pay for July if she sells $53,562.85.</a:t>
            </a:r>
          </a:p>
          <a:p>
            <a:pPr marL="0" indent="0">
              <a:buNone/>
            </a:pPr>
            <a:r>
              <a:rPr lang="en-US" dirty="0" smtClean="0"/>
              <a:t>     iii.  How much will she need to sell in November if she needs $ 3000?</a:t>
            </a:r>
            <a:endParaRPr lang="en-US" dirty="0"/>
          </a:p>
        </p:txBody>
      </p:sp>
    </p:spTree>
    <p:extLst>
      <p:ext uri="{BB962C8B-B14F-4D97-AF65-F5344CB8AC3E}">
        <p14:creationId xmlns:p14="http://schemas.microsoft.com/office/powerpoint/2010/main" val="12043649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literal</a:t>
            </a:r>
            <a:r>
              <a:rPr lang="en-US" dirty="0" smtClean="0"/>
              <a:t> </a:t>
            </a:r>
            <a:r>
              <a:rPr lang="en-US" dirty="0" smtClean="0"/>
              <a:t>equations;</a:t>
            </a:r>
            <a:endParaRPr lang="en-US" dirty="0"/>
          </a:p>
        </p:txBody>
      </p:sp>
      <p:sp>
        <p:nvSpPr>
          <p:cNvPr id="3" name="Content Placeholder 2"/>
          <p:cNvSpPr>
            <a:spLocks noGrp="1"/>
          </p:cNvSpPr>
          <p:nvPr>
            <p:ph idx="1"/>
          </p:nvPr>
        </p:nvSpPr>
        <p:spPr/>
        <p:txBody>
          <a:bodyPr/>
          <a:lstStyle/>
          <a:p>
            <a:r>
              <a:rPr lang="en-US" dirty="0" smtClean="0"/>
              <a:t>The directions “solve for x”  will always mean to find the number which can replace x and make the equation true – however this “number” is not always a numeral – It is sometimes an algebraic number</a:t>
            </a:r>
          </a:p>
          <a:p>
            <a:r>
              <a:rPr lang="en-US" dirty="0"/>
              <a:t> </a:t>
            </a:r>
            <a:r>
              <a:rPr lang="en-US" dirty="0" smtClean="0"/>
              <a:t>the procedure for solving when there are other variables present is the same as if everything is known other than the x.</a:t>
            </a:r>
          </a:p>
          <a:p>
            <a:pPr marL="0" indent="0">
              <a:buNone/>
            </a:pPr>
            <a:endParaRPr lang="en-US" dirty="0"/>
          </a:p>
        </p:txBody>
      </p:sp>
    </p:spTree>
    <p:extLst>
      <p:ext uri="{BB962C8B-B14F-4D97-AF65-F5344CB8AC3E}">
        <p14:creationId xmlns:p14="http://schemas.microsoft.com/office/powerpoint/2010/main" val="10829165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eaLnBrk="1" hangingPunct="1"/>
            <a:r>
              <a:rPr lang="en-US" smtClean="0"/>
              <a:t>Examples: solve the following for n</a:t>
            </a:r>
          </a:p>
        </p:txBody>
      </p:sp>
      <p:sp>
        <p:nvSpPr>
          <p:cNvPr id="27651" name="Rectangle 3"/>
          <p:cNvSpPr>
            <a:spLocks noGrp="1" noChangeArrowheads="1"/>
          </p:cNvSpPr>
          <p:nvPr>
            <p:ph idx="1"/>
          </p:nvPr>
        </p:nvSpPr>
        <p:spPr/>
        <p:txBody>
          <a:bodyPr/>
          <a:lstStyle/>
          <a:p>
            <a:pPr eaLnBrk="1" hangingPunct="1">
              <a:buFont typeface="Wingdings" pitchFamily="2" charset="2"/>
              <a:buNone/>
              <a:defRPr/>
            </a:pPr>
            <a:r>
              <a:rPr lang="en-US" dirty="0" smtClean="0"/>
              <a:t>n – w = 9             an = 12             2k + n = 3k</a:t>
            </a:r>
          </a:p>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a:p>
            <a:pPr eaLnBrk="1" hangingPunct="1">
              <a:buFont typeface="Wingdings" pitchFamily="2" charset="2"/>
              <a:buNone/>
              <a:defRPr/>
            </a:pPr>
            <a:r>
              <a:rPr lang="en-US" dirty="0" smtClean="0"/>
              <a:t>5n = r                 w</a:t>
            </a:r>
            <a:r>
              <a:rPr lang="en-US" baseline="30000" dirty="0" smtClean="0"/>
              <a:t>2</a:t>
            </a:r>
            <a:r>
              <a:rPr lang="en-US" dirty="0" smtClean="0"/>
              <a:t>n = t                fn + 8 = b</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more examples: solve for y</a:t>
            </a:r>
          </a:p>
        </p:txBody>
      </p:sp>
      <p:sp>
        <p:nvSpPr>
          <p:cNvPr id="28675" name="Rectangle 3"/>
          <p:cNvSpPr>
            <a:spLocks noGrp="1" noChangeArrowheads="1"/>
          </p:cNvSpPr>
          <p:nvPr>
            <p:ph idx="1"/>
          </p:nvPr>
        </p:nvSpPr>
        <p:spPr>
          <a:xfrm>
            <a:off x="1066800" y="1600200"/>
            <a:ext cx="7772400" cy="4114800"/>
          </a:xfrm>
        </p:spPr>
        <p:txBody>
          <a:bodyPr/>
          <a:lstStyle/>
          <a:p>
            <a:pPr eaLnBrk="1" hangingPunct="1">
              <a:buFont typeface="Wingdings" pitchFamily="2" charset="2"/>
              <a:buNone/>
              <a:defRPr/>
            </a:pPr>
            <a:r>
              <a:rPr lang="en-US" dirty="0" smtClean="0"/>
              <a:t>ax + y = 7           3x – </a:t>
            </a:r>
            <a:r>
              <a:rPr lang="en-US" dirty="0" err="1" smtClean="0"/>
              <a:t>hy</a:t>
            </a:r>
            <a:r>
              <a:rPr lang="en-US" dirty="0" smtClean="0"/>
              <a:t> = 12          </a:t>
            </a:r>
          </a:p>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a:p>
            <a:pPr eaLnBrk="1" hangingPunct="1">
              <a:buFont typeface="Wingdings" pitchFamily="2" charset="2"/>
              <a:buNone/>
              <a:defRPr/>
            </a:pPr>
            <a:r>
              <a:rPr lang="en-US" dirty="0" smtClean="0"/>
              <a:t>5y + k = 3 – 2y          7(2w – my ) = 7w</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 1 </a:t>
            </a:r>
            <a:endParaRPr lang="en-US" dirty="0"/>
          </a:p>
        </p:txBody>
      </p:sp>
      <p:sp>
        <p:nvSpPr>
          <p:cNvPr id="5" name="Text Placeholder 4"/>
          <p:cNvSpPr>
            <a:spLocks noGrp="1"/>
          </p:cNvSpPr>
          <p:nvPr>
            <p:ph type="body" idx="1"/>
          </p:nvPr>
        </p:nvSpPr>
        <p:spPr/>
        <p:txBody>
          <a:bodyPr/>
          <a:lstStyle/>
          <a:p>
            <a:r>
              <a:rPr lang="en-US" dirty="0" smtClean="0"/>
              <a:t>Linear Functions</a:t>
            </a:r>
            <a:endParaRPr lang="en-US" dirty="0"/>
          </a:p>
        </p:txBody>
      </p:sp>
    </p:spTree>
    <p:extLst>
      <p:ext uri="{BB962C8B-B14F-4D97-AF65-F5344CB8AC3E}">
        <p14:creationId xmlns:p14="http://schemas.microsoft.com/office/powerpoint/2010/main" val="1191203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 1 - section 2</a:t>
            </a:r>
            <a:endParaRPr lang="en-US" dirty="0"/>
          </a:p>
        </p:txBody>
      </p:sp>
      <p:sp>
        <p:nvSpPr>
          <p:cNvPr id="5" name="Text Placeholder 4"/>
          <p:cNvSpPr>
            <a:spLocks noGrp="1"/>
          </p:cNvSpPr>
          <p:nvPr>
            <p:ph type="body" idx="1"/>
          </p:nvPr>
        </p:nvSpPr>
        <p:spPr/>
        <p:txBody>
          <a:bodyPr/>
          <a:lstStyle/>
          <a:p>
            <a:r>
              <a:rPr lang="en-US" dirty="0" smtClean="0"/>
              <a:t>Data and scatter plots</a:t>
            </a:r>
            <a:endParaRPr lang="en-US" dirty="0"/>
          </a:p>
        </p:txBody>
      </p:sp>
    </p:spTree>
    <p:extLst>
      <p:ext uri="{BB962C8B-B14F-4D97-AF65-F5344CB8AC3E}">
        <p14:creationId xmlns:p14="http://schemas.microsoft.com/office/powerpoint/2010/main" val="27753758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t>
            </a:r>
            <a:endParaRPr lang="en-US" dirty="0"/>
          </a:p>
        </p:txBody>
      </p:sp>
      <p:sp>
        <p:nvSpPr>
          <p:cNvPr id="3" name="Content Placeholder 2"/>
          <p:cNvSpPr>
            <a:spLocks noGrp="1"/>
          </p:cNvSpPr>
          <p:nvPr>
            <p:ph idx="1"/>
          </p:nvPr>
        </p:nvSpPr>
        <p:spPr/>
        <p:txBody>
          <a:bodyPr>
            <a:normAutofit lnSpcReduction="10000"/>
          </a:bodyPr>
          <a:lstStyle/>
          <a:p>
            <a:r>
              <a:rPr lang="en-US" dirty="0" smtClean="0"/>
              <a:t>Definition: a statement that connects values of one set of values of another set - </a:t>
            </a:r>
          </a:p>
          <a:p>
            <a:endParaRPr lang="en-US" dirty="0"/>
          </a:p>
          <a:p>
            <a:r>
              <a:rPr lang="en-US" dirty="0" smtClean="0"/>
              <a:t> one set is designated the domain and the other set is designated the range</a:t>
            </a:r>
          </a:p>
          <a:p>
            <a:r>
              <a:rPr lang="en-US" dirty="0" smtClean="0"/>
              <a:t>The relation is the statement (table, equation, graph) that determines which value in the range  is connected to a given number in the domain  </a:t>
            </a:r>
          </a:p>
          <a:p>
            <a:r>
              <a:rPr lang="en-US" dirty="0"/>
              <a:t> </a:t>
            </a:r>
            <a:r>
              <a:rPr lang="en-US" dirty="0" smtClean="0"/>
              <a:t>solutions are the pairs of numbers which satisfy the stated relation</a:t>
            </a:r>
          </a:p>
          <a:p>
            <a:endParaRPr lang="en-US" dirty="0"/>
          </a:p>
          <a:p>
            <a:endParaRPr lang="en-US" dirty="0"/>
          </a:p>
        </p:txBody>
      </p:sp>
    </p:spTree>
    <p:extLst>
      <p:ext uri="{BB962C8B-B14F-4D97-AF65-F5344CB8AC3E}">
        <p14:creationId xmlns:p14="http://schemas.microsoft.com/office/powerpoint/2010/main" val="11399395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Scatter plots - relations</a:t>
            </a:r>
            <a:endParaRPr lang="en-US" dirty="0"/>
          </a:p>
        </p:txBody>
      </p:sp>
      <p:sp>
        <p:nvSpPr>
          <p:cNvPr id="5" name="Content Placeholder 4"/>
          <p:cNvSpPr>
            <a:spLocks noGrp="1"/>
          </p:cNvSpPr>
          <p:nvPr>
            <p:ph idx="1"/>
          </p:nvPr>
        </p:nvSpPr>
        <p:spPr/>
        <p:txBody>
          <a:bodyPr>
            <a:normAutofit/>
          </a:bodyPr>
          <a:lstStyle/>
          <a:p>
            <a:r>
              <a:rPr lang="en-US" dirty="0" smtClean="0"/>
              <a:t>Data – information gathered in an effort to determine in what way two sets are related – typically recorded in a table</a:t>
            </a:r>
          </a:p>
          <a:p>
            <a:r>
              <a:rPr lang="en-US" dirty="0" smtClean="0"/>
              <a:t>Scatter plot – a graphical picture of the accumulated data</a:t>
            </a:r>
          </a:p>
        </p:txBody>
      </p:sp>
    </p:spTree>
    <p:extLst>
      <p:ext uri="{BB962C8B-B14F-4D97-AF65-F5344CB8AC3E}">
        <p14:creationId xmlns:p14="http://schemas.microsoft.com/office/powerpoint/2010/main" val="14791849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elements</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 domain and range are chosen – The choice is based on what relation you are attempting to </a:t>
            </a:r>
            <a:r>
              <a:rPr lang="en-US" dirty="0" smtClean="0"/>
              <a:t>ascertain -   </a:t>
            </a:r>
          </a:p>
          <a:p>
            <a:pPr marL="0" indent="0">
              <a:buNone/>
            </a:pPr>
            <a:r>
              <a:rPr lang="en-US" dirty="0" smtClean="0"/>
              <a:t>           in a table the domain is the first column and the  </a:t>
            </a:r>
          </a:p>
          <a:p>
            <a:pPr marL="0" indent="0">
              <a:buNone/>
            </a:pPr>
            <a:r>
              <a:rPr lang="en-US" dirty="0"/>
              <a:t> </a:t>
            </a:r>
            <a:r>
              <a:rPr lang="en-US" dirty="0" smtClean="0"/>
              <a:t>                range the second (third , fourth etc.) columns</a:t>
            </a:r>
          </a:p>
          <a:p>
            <a:pPr marL="0" indent="0">
              <a:buNone/>
            </a:pPr>
            <a:r>
              <a:rPr lang="en-US" dirty="0" smtClean="0"/>
              <a:t>           in a graph the domain is the horizontal axis and the  </a:t>
            </a:r>
          </a:p>
          <a:p>
            <a:pPr marL="0" indent="0">
              <a:buNone/>
            </a:pPr>
            <a:r>
              <a:rPr lang="en-US" dirty="0"/>
              <a:t> </a:t>
            </a:r>
            <a:r>
              <a:rPr lang="en-US" dirty="0" smtClean="0"/>
              <a:t>                 range is the vertical axis</a:t>
            </a:r>
          </a:p>
          <a:p>
            <a:r>
              <a:rPr lang="en-US" dirty="0" smtClean="0"/>
              <a:t> independent variable – the variable chosen to represent the domain values  (typically x but can be any variable)</a:t>
            </a:r>
          </a:p>
          <a:p>
            <a:r>
              <a:rPr lang="en-US" dirty="0" smtClean="0"/>
              <a:t>Dependent variable – the variable chosen to represent the range values  (typically y but can be any variable)</a:t>
            </a:r>
          </a:p>
          <a:p>
            <a:r>
              <a:rPr lang="en-US" dirty="0" smtClean="0"/>
              <a:t>Solutions – ordered pairs containing a value from the domain and a value from the range that SATISFY the relation</a:t>
            </a:r>
          </a:p>
          <a:p>
            <a:endParaRPr lang="en-US" dirty="0" smtClean="0"/>
          </a:p>
          <a:p>
            <a:r>
              <a:rPr lang="en-US" dirty="0" smtClean="0"/>
              <a:t>Scale – the units marked on the horizontal and vertical axis</a:t>
            </a:r>
          </a:p>
          <a:p>
            <a:r>
              <a:rPr lang="en-US" dirty="0" smtClean="0"/>
              <a:t>Label – the units (label) attached to the domain/range, independent/dependent variables</a:t>
            </a:r>
          </a:p>
          <a:p>
            <a:endParaRPr lang="en-US" dirty="0" smtClean="0"/>
          </a:p>
          <a:p>
            <a:pPr marL="0" indent="0">
              <a:buNone/>
            </a:pPr>
            <a:endParaRPr lang="en-US" dirty="0"/>
          </a:p>
        </p:txBody>
      </p:sp>
    </p:spTree>
    <p:extLst>
      <p:ext uri="{BB962C8B-B14F-4D97-AF65-F5344CB8AC3E}">
        <p14:creationId xmlns:p14="http://schemas.microsoft.com/office/powerpoint/2010/main" val="7819023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“Eyeball” line of fit</a:t>
            </a:r>
            <a:endParaRPr lang="en-US" dirty="0"/>
          </a:p>
        </p:txBody>
      </p:sp>
      <p:sp>
        <p:nvSpPr>
          <p:cNvPr id="3" name="Content Placeholder 2"/>
          <p:cNvSpPr>
            <a:spLocks noGrp="1"/>
          </p:cNvSpPr>
          <p:nvPr>
            <p:ph idx="1"/>
          </p:nvPr>
        </p:nvSpPr>
        <p:spPr/>
        <p:txBody>
          <a:bodyPr>
            <a:normAutofit lnSpcReduction="10000"/>
          </a:bodyPr>
          <a:lstStyle/>
          <a:p>
            <a:r>
              <a:rPr lang="en-US" dirty="0" smtClean="0"/>
              <a:t>WHEN the data appears to ALMOST line up it is determined that the best mathematical model will be a line.</a:t>
            </a:r>
          </a:p>
          <a:p>
            <a:r>
              <a:rPr lang="en-US" dirty="0" smtClean="0"/>
              <a:t>A mathematical model is an equation that attempts to predict solution pairs beyond the data gathered.  </a:t>
            </a:r>
          </a:p>
          <a:p>
            <a:r>
              <a:rPr lang="en-US" dirty="0" smtClean="0"/>
              <a:t>In statistics you will learn how to find the line of BEST fit.  For now we will “guestimate” this line by taking a ruler and attempting to draw a line down the center of the scattered dots.(or use the points that we are told to use)</a:t>
            </a:r>
            <a:endParaRPr lang="en-US" dirty="0"/>
          </a:p>
        </p:txBody>
      </p:sp>
    </p:spTree>
    <p:extLst>
      <p:ext uri="{BB962C8B-B14F-4D97-AF65-F5344CB8AC3E}">
        <p14:creationId xmlns:p14="http://schemas.microsoft.com/office/powerpoint/2010/main" val="40942862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Reading a scatter plot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8292496"/>
              </p:ext>
            </p:extLst>
          </p:nvPr>
        </p:nvGraphicFramePr>
        <p:xfrm>
          <a:off x="457200" y="1600201"/>
          <a:ext cx="5334000" cy="3886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834743" y="1219200"/>
            <a:ext cx="2590800" cy="5909310"/>
          </a:xfrm>
          <a:prstGeom prst="rect">
            <a:avLst/>
          </a:prstGeom>
          <a:noFill/>
        </p:spPr>
        <p:txBody>
          <a:bodyPr wrap="square" rtlCol="0">
            <a:spAutoFit/>
          </a:bodyPr>
          <a:lstStyle/>
          <a:p>
            <a:r>
              <a:rPr lang="en-US" dirty="0" smtClean="0"/>
              <a:t>Possible questions:</a:t>
            </a:r>
          </a:p>
          <a:p>
            <a:endParaRPr lang="en-US" dirty="0"/>
          </a:p>
          <a:p>
            <a:pPr marL="342900" indent="-342900">
              <a:buAutoNum type="alphaLcPeriod"/>
            </a:pPr>
            <a:r>
              <a:rPr lang="en-US" dirty="0" smtClean="0"/>
              <a:t>Estimate  the amount of money in the bank on the third day after payday?  Is the estimate the same as the actual amount? On the 10</a:t>
            </a:r>
            <a:r>
              <a:rPr lang="en-US" baseline="30000" dirty="0" smtClean="0"/>
              <a:t>th</a:t>
            </a:r>
            <a:r>
              <a:rPr lang="en-US" dirty="0" smtClean="0"/>
              <a:t> day?</a:t>
            </a:r>
          </a:p>
          <a:p>
            <a:pPr marL="342900" indent="-342900">
              <a:buAutoNum type="alphaLcPeriod"/>
            </a:pPr>
            <a:r>
              <a:rPr lang="en-US" dirty="0" smtClean="0"/>
              <a:t>How many days did it take for the bank account to drop to $400</a:t>
            </a:r>
          </a:p>
          <a:p>
            <a:pPr marL="342900" indent="-342900">
              <a:buAutoNum type="alphaLcPeriod"/>
            </a:pPr>
            <a:r>
              <a:rPr lang="en-US" dirty="0" smtClean="0"/>
              <a:t>What is the domain?</a:t>
            </a:r>
          </a:p>
          <a:p>
            <a:pPr marL="342900" indent="-342900">
              <a:buAutoNum type="alphaLcPeriod"/>
            </a:pPr>
            <a:r>
              <a:rPr lang="en-US" dirty="0" smtClean="0"/>
              <a:t>What is the range?</a:t>
            </a:r>
          </a:p>
          <a:p>
            <a:endParaRPr lang="en-US" dirty="0"/>
          </a:p>
          <a:p>
            <a:endParaRPr lang="en-US" dirty="0" smtClean="0"/>
          </a:p>
          <a:p>
            <a:endParaRPr lang="en-US" dirty="0"/>
          </a:p>
        </p:txBody>
      </p:sp>
    </p:spTree>
    <p:extLst>
      <p:ext uri="{BB962C8B-B14F-4D97-AF65-F5344CB8AC3E}">
        <p14:creationId xmlns:p14="http://schemas.microsoft.com/office/powerpoint/2010/main" val="10392694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scatter plot</a:t>
            </a:r>
            <a:endParaRPr lang="en-US" dirty="0"/>
          </a:p>
        </p:txBody>
      </p:sp>
      <p:sp>
        <p:nvSpPr>
          <p:cNvPr id="3" name="Content Placeholder 2"/>
          <p:cNvSpPr>
            <a:spLocks noGrp="1"/>
          </p:cNvSpPr>
          <p:nvPr>
            <p:ph idx="1"/>
          </p:nvPr>
        </p:nvSpPr>
        <p:spPr>
          <a:xfrm>
            <a:off x="381000" y="1143000"/>
            <a:ext cx="8229600" cy="4525963"/>
          </a:xfrm>
        </p:spPr>
        <p:txBody>
          <a:bodyPr>
            <a:normAutofit fontScale="92500" lnSpcReduction="10000"/>
          </a:bodyPr>
          <a:lstStyle/>
          <a:p>
            <a:pPr marL="0" indent="0">
              <a:buNone/>
            </a:pPr>
            <a:r>
              <a:rPr lang="en-US" dirty="0" smtClean="0"/>
              <a:t>                                                    Party attendance   </a:t>
            </a:r>
          </a:p>
          <a:p>
            <a:r>
              <a:rPr lang="en-US" dirty="0" smtClean="0"/>
              <a:t>Given data – draw scatter plot</a:t>
            </a:r>
          </a:p>
          <a:p>
            <a:r>
              <a:rPr lang="en-US" dirty="0" smtClean="0"/>
              <a:t>A. determine independent </a:t>
            </a:r>
          </a:p>
          <a:p>
            <a:pPr marL="0" indent="0">
              <a:buNone/>
            </a:pPr>
            <a:r>
              <a:rPr lang="en-US" dirty="0" smtClean="0"/>
              <a:t>     and dependent variable</a:t>
            </a:r>
            <a:endParaRPr lang="en-US" dirty="0"/>
          </a:p>
          <a:p>
            <a:r>
              <a:rPr lang="en-US" dirty="0" smtClean="0"/>
              <a:t>B. determine a reasonable</a:t>
            </a:r>
          </a:p>
          <a:p>
            <a:pPr marL="0" indent="0">
              <a:buNone/>
            </a:pPr>
            <a:r>
              <a:rPr lang="en-US" dirty="0" smtClean="0"/>
              <a:t>       domain</a:t>
            </a:r>
            <a:r>
              <a:rPr lang="en-US" dirty="0"/>
              <a:t>, range and scale</a:t>
            </a:r>
          </a:p>
          <a:p>
            <a:r>
              <a:rPr lang="en-US" dirty="0" smtClean="0"/>
              <a:t>C.  Draw vertical and</a:t>
            </a:r>
            <a:r>
              <a:rPr lang="en-US" dirty="0"/>
              <a:t> </a:t>
            </a:r>
            <a:r>
              <a:rPr lang="en-US" dirty="0" smtClean="0"/>
              <a:t>horizontal</a:t>
            </a:r>
          </a:p>
          <a:p>
            <a:pPr marL="0" indent="0">
              <a:buNone/>
            </a:pPr>
            <a:r>
              <a:rPr lang="en-US" dirty="0"/>
              <a:t> </a:t>
            </a:r>
            <a:r>
              <a:rPr lang="en-US" dirty="0" smtClean="0"/>
              <a:t>        axis</a:t>
            </a:r>
            <a:r>
              <a:rPr lang="en-US" dirty="0"/>
              <a:t>, </a:t>
            </a:r>
            <a:r>
              <a:rPr lang="en-US" dirty="0" smtClean="0"/>
              <a:t>LABEL </a:t>
            </a:r>
            <a:r>
              <a:rPr lang="en-US" dirty="0"/>
              <a:t>them with scale </a:t>
            </a:r>
            <a:endParaRPr lang="en-US" dirty="0" smtClean="0"/>
          </a:p>
          <a:p>
            <a:pPr marL="0" indent="0">
              <a:buNone/>
            </a:pPr>
            <a:r>
              <a:rPr lang="en-US" dirty="0"/>
              <a:t> </a:t>
            </a:r>
            <a:r>
              <a:rPr lang="en-US" dirty="0" smtClean="0"/>
              <a:t>        and unit </a:t>
            </a:r>
            <a:r>
              <a:rPr lang="en-US" dirty="0"/>
              <a:t>labels  </a:t>
            </a:r>
            <a:endParaRPr lang="en-US" dirty="0" smtClean="0"/>
          </a:p>
          <a:p>
            <a:r>
              <a:rPr lang="en-US" dirty="0" smtClean="0"/>
              <a:t>D.  Plot individual points </a:t>
            </a:r>
          </a:p>
          <a:p>
            <a:pPr marL="0" indent="0">
              <a:buNone/>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402492620"/>
              </p:ext>
            </p:extLst>
          </p:nvPr>
        </p:nvGraphicFramePr>
        <p:xfrm>
          <a:off x="5638800" y="1676400"/>
          <a:ext cx="2438400" cy="2966720"/>
        </p:xfrm>
        <a:graphic>
          <a:graphicData uri="http://schemas.openxmlformats.org/drawingml/2006/table">
            <a:tbl>
              <a:tblPr firstRow="1" bandRow="1">
                <a:tableStyleId>{5C22544A-7EE6-4342-B048-85BDC9FD1C3A}</a:tableStyleId>
              </a:tblPr>
              <a:tblGrid>
                <a:gridCol w="1219200"/>
                <a:gridCol w="1219200"/>
              </a:tblGrid>
              <a:tr h="370840">
                <a:tc>
                  <a:txBody>
                    <a:bodyPr/>
                    <a:lstStyle/>
                    <a:p>
                      <a:r>
                        <a:rPr lang="en-US" dirty="0" smtClean="0"/>
                        <a:t>girls</a:t>
                      </a:r>
                      <a:endParaRPr lang="en-US" dirty="0"/>
                    </a:p>
                  </a:txBody>
                  <a:tcPr/>
                </a:tc>
                <a:tc>
                  <a:txBody>
                    <a:bodyPr/>
                    <a:lstStyle/>
                    <a:p>
                      <a:r>
                        <a:rPr lang="en-US" dirty="0" smtClean="0"/>
                        <a:t>Boys</a:t>
                      </a:r>
                      <a:endParaRPr lang="en-US" dirty="0"/>
                    </a:p>
                  </a:txBody>
                  <a:tcPr/>
                </a:tc>
              </a:tr>
              <a:tr h="370840">
                <a:tc>
                  <a:txBody>
                    <a:bodyPr/>
                    <a:lstStyle/>
                    <a:p>
                      <a:r>
                        <a:rPr lang="en-US" dirty="0" smtClean="0"/>
                        <a:t>10</a:t>
                      </a:r>
                      <a:endParaRPr lang="en-US" dirty="0"/>
                    </a:p>
                  </a:txBody>
                  <a:tcPr/>
                </a:tc>
                <a:tc>
                  <a:txBody>
                    <a:bodyPr/>
                    <a:lstStyle/>
                    <a:p>
                      <a:r>
                        <a:rPr lang="en-US" dirty="0" smtClean="0"/>
                        <a:t>13</a:t>
                      </a:r>
                      <a:endParaRPr lang="en-US" dirty="0"/>
                    </a:p>
                  </a:txBody>
                  <a:tcPr/>
                </a:tc>
              </a:tr>
              <a:tr h="370840">
                <a:tc>
                  <a:txBody>
                    <a:bodyPr/>
                    <a:lstStyle/>
                    <a:p>
                      <a:r>
                        <a:rPr lang="en-US" dirty="0" smtClean="0"/>
                        <a:t>10</a:t>
                      </a:r>
                      <a:endParaRPr lang="en-US" dirty="0"/>
                    </a:p>
                  </a:txBody>
                  <a:tcPr/>
                </a:tc>
                <a:tc>
                  <a:txBody>
                    <a:bodyPr/>
                    <a:lstStyle/>
                    <a:p>
                      <a:r>
                        <a:rPr lang="en-US" dirty="0" smtClean="0"/>
                        <a:t>14</a:t>
                      </a:r>
                      <a:endParaRPr lang="en-US" dirty="0"/>
                    </a:p>
                  </a:txBody>
                  <a:tcPr/>
                </a:tc>
              </a:tr>
              <a:tr h="370840">
                <a:tc>
                  <a:txBody>
                    <a:bodyPr/>
                    <a:lstStyle/>
                    <a:p>
                      <a:r>
                        <a:rPr lang="en-US" dirty="0" smtClean="0"/>
                        <a:t>30</a:t>
                      </a:r>
                      <a:endParaRPr lang="en-US" dirty="0"/>
                    </a:p>
                  </a:txBody>
                  <a:tcPr/>
                </a:tc>
                <a:tc>
                  <a:txBody>
                    <a:bodyPr/>
                    <a:lstStyle/>
                    <a:p>
                      <a:r>
                        <a:rPr lang="en-US" dirty="0" smtClean="0"/>
                        <a:t>25</a:t>
                      </a:r>
                      <a:endParaRPr lang="en-US" dirty="0"/>
                    </a:p>
                  </a:txBody>
                  <a:tcPr/>
                </a:tc>
              </a:tr>
              <a:tr h="370840">
                <a:tc>
                  <a:txBody>
                    <a:bodyPr/>
                    <a:lstStyle/>
                    <a:p>
                      <a:r>
                        <a:rPr lang="en-US" dirty="0" smtClean="0"/>
                        <a:t>35</a:t>
                      </a:r>
                      <a:endParaRPr lang="en-US" dirty="0"/>
                    </a:p>
                  </a:txBody>
                  <a:tcPr/>
                </a:tc>
                <a:tc>
                  <a:txBody>
                    <a:bodyPr/>
                    <a:lstStyle/>
                    <a:p>
                      <a:r>
                        <a:rPr lang="en-US" dirty="0" smtClean="0"/>
                        <a:t>37</a:t>
                      </a:r>
                      <a:endParaRPr lang="en-US" dirty="0"/>
                    </a:p>
                  </a:txBody>
                  <a:tcPr/>
                </a:tc>
              </a:tr>
              <a:tr h="370840">
                <a:tc>
                  <a:txBody>
                    <a:bodyPr/>
                    <a:lstStyle/>
                    <a:p>
                      <a:r>
                        <a:rPr lang="en-US" dirty="0" smtClean="0"/>
                        <a:t>42</a:t>
                      </a:r>
                      <a:endParaRPr lang="en-US" dirty="0"/>
                    </a:p>
                  </a:txBody>
                  <a:tcPr/>
                </a:tc>
                <a:tc>
                  <a:txBody>
                    <a:bodyPr/>
                    <a:lstStyle/>
                    <a:p>
                      <a:r>
                        <a:rPr lang="en-US" dirty="0" smtClean="0"/>
                        <a:t>40</a:t>
                      </a:r>
                      <a:endParaRPr lang="en-US" dirty="0"/>
                    </a:p>
                  </a:txBody>
                  <a:tcPr/>
                </a:tc>
              </a:tr>
              <a:tr h="370840">
                <a:tc>
                  <a:txBody>
                    <a:bodyPr/>
                    <a:lstStyle/>
                    <a:p>
                      <a:r>
                        <a:rPr lang="en-US" dirty="0" smtClean="0"/>
                        <a:t>50</a:t>
                      </a:r>
                      <a:endParaRPr lang="en-US" dirty="0"/>
                    </a:p>
                  </a:txBody>
                  <a:tcPr/>
                </a:tc>
                <a:tc>
                  <a:txBody>
                    <a:bodyPr/>
                    <a:lstStyle/>
                    <a:p>
                      <a:r>
                        <a:rPr lang="en-US" dirty="0" smtClean="0"/>
                        <a:t>48</a:t>
                      </a:r>
                      <a:endParaRPr lang="en-US" dirty="0"/>
                    </a:p>
                  </a:txBody>
                  <a:tcPr/>
                </a:tc>
              </a:tr>
              <a:tr h="370840">
                <a:tc>
                  <a:txBody>
                    <a:bodyPr/>
                    <a:lstStyle/>
                    <a:p>
                      <a:r>
                        <a:rPr lang="en-US" dirty="0" smtClean="0"/>
                        <a:t>100</a:t>
                      </a:r>
                      <a:endParaRPr lang="en-US" dirty="0"/>
                    </a:p>
                  </a:txBody>
                  <a:tcPr/>
                </a:tc>
                <a:tc>
                  <a:txBody>
                    <a:bodyPr/>
                    <a:lstStyle/>
                    <a:p>
                      <a:r>
                        <a:rPr lang="en-US" dirty="0" smtClean="0"/>
                        <a:t>107</a:t>
                      </a:r>
                      <a:endParaRPr lang="en-US" dirty="0"/>
                    </a:p>
                  </a:txBody>
                  <a:tcPr/>
                </a:tc>
              </a:tr>
            </a:tbl>
          </a:graphicData>
        </a:graphic>
      </p:graphicFrame>
    </p:spTree>
    <p:extLst>
      <p:ext uri="{BB962C8B-B14F-4D97-AF65-F5344CB8AC3E}">
        <p14:creationId xmlns:p14="http://schemas.microsoft.com/office/powerpoint/2010/main" val="19570293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Ch1 – section 3</a:t>
            </a:r>
            <a:endParaRPr lang="en-US" dirty="0"/>
          </a:p>
        </p:txBody>
      </p:sp>
      <p:sp>
        <p:nvSpPr>
          <p:cNvPr id="5" name="Text Placeholder 4"/>
          <p:cNvSpPr>
            <a:spLocks noGrp="1"/>
          </p:cNvSpPr>
          <p:nvPr>
            <p:ph type="body" idx="1"/>
          </p:nvPr>
        </p:nvSpPr>
        <p:spPr/>
        <p:txBody>
          <a:bodyPr/>
          <a:lstStyle/>
          <a:p>
            <a:r>
              <a:rPr lang="en-US" dirty="0" smtClean="0"/>
              <a:t>Fundamentals of graphing/Slope and rate of change</a:t>
            </a:r>
            <a:endParaRPr lang="en-US" dirty="0"/>
          </a:p>
        </p:txBody>
      </p:sp>
    </p:spTree>
    <p:extLst>
      <p:ext uri="{BB962C8B-B14F-4D97-AF65-F5344CB8AC3E}">
        <p14:creationId xmlns:p14="http://schemas.microsoft.com/office/powerpoint/2010/main" val="23683810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General  graphs </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 unless you know something about an equation creating its graph is tedious</a:t>
            </a:r>
          </a:p>
          <a:p>
            <a:r>
              <a:rPr lang="en-US" dirty="0"/>
              <a:t> </a:t>
            </a:r>
            <a:r>
              <a:rPr lang="en-US" dirty="0" smtClean="0"/>
              <a:t>a graph is a picture of every solution pair – to create a graph without any prior knowledge you make a table of solution pairs and put a dot down for each pair until you can see a pattern and connect the dots</a:t>
            </a:r>
          </a:p>
          <a:p>
            <a:r>
              <a:rPr lang="en-US" dirty="0"/>
              <a:t> </a:t>
            </a:r>
            <a:r>
              <a:rPr lang="en-US" dirty="0" smtClean="0"/>
              <a:t>    y = x</a:t>
            </a:r>
            <a:r>
              <a:rPr lang="en-US" baseline="30000" dirty="0" smtClean="0"/>
              <a:t>3</a:t>
            </a:r>
            <a:r>
              <a:rPr lang="en-US" dirty="0" smtClean="0"/>
              <a:t> – 2x</a:t>
            </a:r>
            <a:r>
              <a:rPr lang="en-US" baseline="30000" dirty="0" smtClean="0"/>
              <a:t>2</a:t>
            </a:r>
            <a:r>
              <a:rPr lang="en-US" dirty="0" smtClean="0"/>
              <a:t> + 3.</a:t>
            </a:r>
          </a:p>
          <a:p>
            <a:r>
              <a:rPr lang="en-US" dirty="0"/>
              <a:t> </a:t>
            </a:r>
            <a:r>
              <a:rPr lang="en-US" dirty="0" smtClean="0"/>
              <a:t>This is what the graphing calculator does. It is therefore a useful tool when you don’t know anything about the equation.</a:t>
            </a:r>
            <a:endParaRPr lang="en-US" dirty="0"/>
          </a:p>
        </p:txBody>
      </p:sp>
    </p:spTree>
    <p:extLst>
      <p:ext uri="{BB962C8B-B14F-4D97-AF65-F5344CB8AC3E}">
        <p14:creationId xmlns:p14="http://schemas.microsoft.com/office/powerpoint/2010/main" val="28995643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Graphing linear equations</a:t>
            </a:r>
            <a:endParaRPr lang="en-US" dirty="0"/>
          </a:p>
        </p:txBody>
      </p:sp>
      <p:sp>
        <p:nvSpPr>
          <p:cNvPr id="3" name="Content Placeholder 2"/>
          <p:cNvSpPr>
            <a:spLocks noGrp="1"/>
          </p:cNvSpPr>
          <p:nvPr>
            <p:ph idx="1"/>
          </p:nvPr>
        </p:nvSpPr>
        <p:spPr/>
        <p:txBody>
          <a:bodyPr>
            <a:normAutofit fontScale="92500"/>
          </a:bodyPr>
          <a:lstStyle/>
          <a:p>
            <a:r>
              <a:rPr lang="en-US" dirty="0" smtClean="0"/>
              <a:t>Linear equations are named linear because it is KNOWN that the pattern created from solution points will be a straight line</a:t>
            </a:r>
          </a:p>
          <a:p>
            <a:r>
              <a:rPr lang="en-US" dirty="0" smtClean="0"/>
              <a:t>Example :  graph y = 2x + 1</a:t>
            </a:r>
          </a:p>
          <a:p>
            <a:r>
              <a:rPr lang="en-US" dirty="0"/>
              <a:t> </a:t>
            </a:r>
            <a:r>
              <a:rPr lang="en-US" dirty="0" smtClean="0"/>
              <a:t>solutions are found:</a:t>
            </a:r>
          </a:p>
          <a:p>
            <a:pPr marL="0" indent="0">
              <a:buNone/>
            </a:pPr>
            <a:r>
              <a:rPr lang="en-US" dirty="0"/>
              <a:t> </a:t>
            </a:r>
            <a:r>
              <a:rPr lang="en-US" dirty="0" smtClean="0"/>
              <a:t>               if x = 1   then y = 2(1) + 1= 3   so (1,3)</a:t>
            </a:r>
          </a:p>
          <a:p>
            <a:pPr marL="0" indent="0">
              <a:buNone/>
            </a:pPr>
            <a:r>
              <a:rPr lang="en-US" dirty="0"/>
              <a:t> </a:t>
            </a:r>
            <a:r>
              <a:rPr lang="en-US" dirty="0" smtClean="0"/>
              <a:t>                  x = 7   then  y = 2(7) + 1 = 15  so (7,15)</a:t>
            </a:r>
          </a:p>
          <a:p>
            <a:pPr marL="0" indent="0">
              <a:buNone/>
            </a:pPr>
            <a:r>
              <a:rPr lang="en-US" dirty="0"/>
              <a:t> </a:t>
            </a:r>
            <a:r>
              <a:rPr lang="en-US" dirty="0" smtClean="0"/>
              <a:t>                 x = 3 then …    Since You KNOW the pattern is a straight line 2 points are sufficient to draw the graph.</a:t>
            </a:r>
            <a:endParaRPr lang="en-US" dirty="0"/>
          </a:p>
        </p:txBody>
      </p:sp>
    </p:spTree>
    <p:extLst>
      <p:ext uri="{BB962C8B-B14F-4D97-AF65-F5344CB8AC3E}">
        <p14:creationId xmlns:p14="http://schemas.microsoft.com/office/powerpoint/2010/main" val="1030017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a:t>
            </a:r>
            <a:r>
              <a:rPr lang="en-US" dirty="0" smtClean="0"/>
              <a:t> 1 -  section 1</a:t>
            </a:r>
            <a:endParaRPr lang="en-US" dirty="0"/>
          </a:p>
        </p:txBody>
      </p:sp>
      <p:sp>
        <p:nvSpPr>
          <p:cNvPr id="3" name="Text Placeholder 2"/>
          <p:cNvSpPr>
            <a:spLocks noGrp="1"/>
          </p:cNvSpPr>
          <p:nvPr>
            <p:ph type="body" idx="1"/>
          </p:nvPr>
        </p:nvSpPr>
        <p:spPr/>
        <p:txBody>
          <a:bodyPr/>
          <a:lstStyle/>
          <a:p>
            <a:r>
              <a:rPr lang="en-US" dirty="0" smtClean="0"/>
              <a:t>Solving/Evaluating -  linear equations</a:t>
            </a:r>
            <a:endParaRPr lang="en-US" dirty="0"/>
          </a:p>
        </p:txBody>
      </p:sp>
    </p:spTree>
    <p:extLst>
      <p:ext uri="{BB962C8B-B14F-4D97-AF65-F5344CB8AC3E}">
        <p14:creationId xmlns:p14="http://schemas.microsoft.com/office/powerpoint/2010/main" val="9453795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normAutofit fontScale="90000"/>
          </a:bodyPr>
          <a:lstStyle/>
          <a:p>
            <a:pPr eaLnBrk="1" hangingPunct="1"/>
            <a:r>
              <a:rPr lang="en-US" sz="3800" dirty="0" smtClean="0"/>
              <a:t>Using solution </a:t>
            </a:r>
            <a:r>
              <a:rPr lang="en-US" sz="3800" dirty="0" err="1" smtClean="0"/>
              <a:t>ponts</a:t>
            </a:r>
            <a:r>
              <a:rPr lang="en-US" sz="3800" dirty="0" smtClean="0"/>
              <a:t> to graph a line</a:t>
            </a:r>
            <a:r>
              <a:rPr lang="en-US" sz="3800" dirty="0" smtClean="0">
                <a:solidFill>
                  <a:schemeClr val="tx1"/>
                </a:solidFill>
              </a:rPr>
              <a:t>   </a:t>
            </a:r>
          </a:p>
        </p:txBody>
      </p:sp>
      <p:graphicFrame>
        <p:nvGraphicFramePr>
          <p:cNvPr id="4098" name="Object 4"/>
          <p:cNvGraphicFramePr>
            <a:graphicFrameLocks noGrp="1" noChangeAspect="1"/>
          </p:cNvGraphicFramePr>
          <p:nvPr>
            <p:ph sz="half" idx="4294967295"/>
            <p:extLst>
              <p:ext uri="{D42A27DB-BD31-4B8C-83A1-F6EECF244321}">
                <p14:modId xmlns:p14="http://schemas.microsoft.com/office/powerpoint/2010/main" val="4130082998"/>
              </p:ext>
            </p:extLst>
          </p:nvPr>
        </p:nvGraphicFramePr>
        <p:xfrm>
          <a:off x="4495800" y="914400"/>
          <a:ext cx="7058025" cy="3959225"/>
        </p:xfrm>
        <a:graphic>
          <a:graphicData uri="http://schemas.openxmlformats.org/presentationml/2006/ole">
            <mc:AlternateContent xmlns:mc="http://schemas.openxmlformats.org/markup-compatibility/2006">
              <mc:Choice xmlns:v="urn:schemas-microsoft-com:vml" Requires="v">
                <p:oleObj spid="_x0000_s2076" name="Chart" r:id="rId3" imgW="7029450" imgH="4305300" progId="MSGraph.Chart.8">
                  <p:embed/>
                </p:oleObj>
              </mc:Choice>
              <mc:Fallback>
                <p:oleObj name="Chart" r:id="rId3" imgW="7029450" imgH="4305300" progId="MSGraph.Chart.8">
                  <p:embed/>
                  <p:pic>
                    <p:nvPicPr>
                      <p:cNvPr id="0" name="Picture 20"/>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914400"/>
                        <a:ext cx="7058025" cy="3959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9094" name="Text Box 6"/>
          <p:cNvSpPr txBox="1">
            <a:spLocks noChangeArrowheads="1"/>
          </p:cNvSpPr>
          <p:nvPr/>
        </p:nvSpPr>
        <p:spPr bwMode="auto">
          <a:xfrm>
            <a:off x="539750" y="1196975"/>
            <a:ext cx="3311525" cy="519113"/>
          </a:xfrm>
          <a:prstGeom prst="rect">
            <a:avLst/>
          </a:prstGeom>
          <a:noFill/>
          <a:ln w="9525">
            <a:noFill/>
            <a:miter lim="800000"/>
            <a:headEnd/>
            <a:tailEnd/>
          </a:ln>
        </p:spPr>
        <p:txBody>
          <a:bodyPr>
            <a:spAutoFit/>
          </a:bodyPr>
          <a:lstStyle/>
          <a:p>
            <a:pPr>
              <a:spcBef>
                <a:spcPct val="50000"/>
              </a:spcBef>
            </a:pPr>
            <a:r>
              <a:rPr lang="en-US" sz="2800" dirty="0" smtClean="0"/>
              <a:t>y </a:t>
            </a:r>
            <a:r>
              <a:rPr lang="en-US" sz="2800" dirty="0"/>
              <a:t>= 5 – 2x</a:t>
            </a:r>
          </a:p>
        </p:txBody>
      </p:sp>
      <p:graphicFrame>
        <p:nvGraphicFramePr>
          <p:cNvPr id="89121" name="Group 33"/>
          <p:cNvGraphicFramePr>
            <a:graphicFrameLocks noGrp="1"/>
          </p:cNvGraphicFramePr>
          <p:nvPr>
            <p:ph sz="half" idx="4294967295"/>
          </p:nvPr>
        </p:nvGraphicFramePr>
        <p:xfrm>
          <a:off x="684213" y="1844675"/>
          <a:ext cx="1147762" cy="2072640"/>
        </p:xfrm>
        <a:graphic>
          <a:graphicData uri="http://schemas.openxmlformats.org/drawingml/2006/table">
            <a:tbl>
              <a:tblPr/>
              <a:tblGrid>
                <a:gridCol w="571500"/>
                <a:gridCol w="576262"/>
              </a:tblGrid>
              <a:tr h="4318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9122" name="Text Box 34"/>
          <p:cNvSpPr txBox="1">
            <a:spLocks noChangeArrowheads="1"/>
          </p:cNvSpPr>
          <p:nvPr/>
        </p:nvSpPr>
        <p:spPr bwMode="auto">
          <a:xfrm>
            <a:off x="1979613" y="2205038"/>
            <a:ext cx="2159000" cy="1801812"/>
          </a:xfrm>
          <a:prstGeom prst="rect">
            <a:avLst/>
          </a:prstGeom>
          <a:noFill/>
          <a:ln w="9525">
            <a:noFill/>
            <a:miter lim="800000"/>
            <a:headEnd/>
            <a:tailEnd/>
          </a:ln>
        </p:spPr>
        <p:txBody>
          <a:bodyPr>
            <a:spAutoFit/>
          </a:bodyPr>
          <a:lstStyle/>
          <a:p>
            <a:pPr>
              <a:spcBef>
                <a:spcPct val="50000"/>
              </a:spcBef>
            </a:pPr>
            <a:r>
              <a:rPr lang="en-US" sz="2800"/>
              <a:t>5 – 2(0)= 5</a:t>
            </a:r>
          </a:p>
          <a:p>
            <a:pPr>
              <a:spcBef>
                <a:spcPct val="50000"/>
              </a:spcBef>
            </a:pPr>
            <a:r>
              <a:rPr lang="en-US" sz="2800"/>
              <a:t>5 – 2(1)= 3</a:t>
            </a:r>
          </a:p>
          <a:p>
            <a:pPr>
              <a:spcBef>
                <a:spcPct val="50000"/>
              </a:spcBef>
            </a:pPr>
            <a:r>
              <a:rPr lang="en-US" sz="2800"/>
              <a:t>5 – 2(2) = 1</a:t>
            </a:r>
          </a:p>
        </p:txBody>
      </p:sp>
      <p:sp>
        <p:nvSpPr>
          <p:cNvPr id="89123" name="Text Box 35"/>
          <p:cNvSpPr txBox="1">
            <a:spLocks noChangeArrowheads="1"/>
          </p:cNvSpPr>
          <p:nvPr/>
        </p:nvSpPr>
        <p:spPr bwMode="auto">
          <a:xfrm>
            <a:off x="1258888" y="2276475"/>
            <a:ext cx="576262" cy="1544638"/>
          </a:xfrm>
          <a:prstGeom prst="rect">
            <a:avLst/>
          </a:prstGeom>
          <a:noFill/>
          <a:ln w="9525">
            <a:noFill/>
            <a:miter lim="800000"/>
            <a:headEnd/>
            <a:tailEnd/>
          </a:ln>
        </p:spPr>
        <p:txBody>
          <a:bodyPr>
            <a:spAutoFit/>
          </a:bodyPr>
          <a:lstStyle/>
          <a:p>
            <a:pPr>
              <a:spcBef>
                <a:spcPct val="20000"/>
              </a:spcBef>
            </a:pPr>
            <a:r>
              <a:rPr lang="en-US" sz="2800" dirty="0"/>
              <a:t>5</a:t>
            </a:r>
          </a:p>
          <a:p>
            <a:pPr>
              <a:spcBef>
                <a:spcPct val="20000"/>
              </a:spcBef>
            </a:pPr>
            <a:r>
              <a:rPr lang="en-US" sz="2800" dirty="0"/>
              <a:t>3</a:t>
            </a:r>
          </a:p>
          <a:p>
            <a:pPr>
              <a:spcBef>
                <a:spcPct val="20000"/>
              </a:spcBef>
            </a:pPr>
            <a:r>
              <a:rPr lang="en-US" sz="2800" dirty="0"/>
              <a:t>1</a:t>
            </a:r>
          </a:p>
        </p:txBody>
      </p:sp>
      <p:sp>
        <p:nvSpPr>
          <p:cNvPr id="89124" name="Oval 36"/>
          <p:cNvSpPr>
            <a:spLocks noChangeArrowheads="1"/>
          </p:cNvSpPr>
          <p:nvPr/>
        </p:nvSpPr>
        <p:spPr bwMode="auto">
          <a:xfrm>
            <a:off x="6659563" y="1916113"/>
            <a:ext cx="144462" cy="144462"/>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89125" name="Oval 37"/>
          <p:cNvSpPr>
            <a:spLocks noChangeArrowheads="1"/>
          </p:cNvSpPr>
          <p:nvPr/>
        </p:nvSpPr>
        <p:spPr bwMode="auto">
          <a:xfrm>
            <a:off x="6877050" y="2276475"/>
            <a:ext cx="144463" cy="144463"/>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89126" name="Oval 38"/>
          <p:cNvSpPr>
            <a:spLocks noChangeArrowheads="1"/>
          </p:cNvSpPr>
          <p:nvPr/>
        </p:nvSpPr>
        <p:spPr bwMode="auto">
          <a:xfrm>
            <a:off x="7019925" y="2636838"/>
            <a:ext cx="144463" cy="144462"/>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89127" name="Line 39"/>
          <p:cNvSpPr>
            <a:spLocks noChangeShapeType="1"/>
          </p:cNvSpPr>
          <p:nvPr/>
        </p:nvSpPr>
        <p:spPr bwMode="auto">
          <a:xfrm>
            <a:off x="6372225" y="1196975"/>
            <a:ext cx="1079500" cy="2160588"/>
          </a:xfrm>
          <a:prstGeom prst="line">
            <a:avLst/>
          </a:prstGeom>
          <a:noFill/>
          <a:ln w="57150">
            <a:solidFill>
              <a:schemeClr val="accent1"/>
            </a:solidFill>
            <a:round/>
            <a:headEnd type="triangle" w="med" len="med"/>
            <a:tailEnd type="triangle" w="med" len="med"/>
          </a:ln>
        </p:spPr>
        <p:txBody>
          <a:bodyPr/>
          <a:lstStyle/>
          <a:p>
            <a:endParaRPr lang="en-US"/>
          </a:p>
        </p:txBody>
      </p:sp>
    </p:spTree>
    <p:extLst>
      <p:ext uri="{BB962C8B-B14F-4D97-AF65-F5344CB8AC3E}">
        <p14:creationId xmlns:p14="http://schemas.microsoft.com/office/powerpoint/2010/main" val="2292334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0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91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912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9122">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9122">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912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912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912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91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91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91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91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4" grpId="0"/>
      <p:bldP spid="89122" grpId="0" build="p"/>
      <p:bldP spid="89123" grpId="0" build="p"/>
      <p:bldP spid="89124" grpId="0" animBg="1"/>
      <p:bldP spid="89125" grpId="0" animBg="1"/>
      <p:bldP spid="89126" grpId="0" animBg="1"/>
      <p:bldP spid="89127"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normAutofit fontScale="90000"/>
          </a:bodyPr>
          <a:lstStyle/>
          <a:p>
            <a:pPr eaLnBrk="1" hangingPunct="1"/>
            <a:r>
              <a:rPr lang="en-US" sz="3800" dirty="0" smtClean="0">
                <a:solidFill>
                  <a:schemeClr val="tx1"/>
                </a:solidFill>
              </a:rPr>
              <a:t>Example: Graph   </a:t>
            </a:r>
            <a:br>
              <a:rPr lang="en-US" sz="3800" dirty="0" smtClean="0">
                <a:solidFill>
                  <a:schemeClr val="tx1"/>
                </a:solidFill>
              </a:rPr>
            </a:br>
            <a:r>
              <a:rPr lang="en-US" sz="3800" dirty="0" smtClean="0">
                <a:solidFill>
                  <a:schemeClr val="tx1"/>
                </a:solidFill>
              </a:rPr>
              <a:t>                    </a:t>
            </a:r>
          </a:p>
        </p:txBody>
      </p:sp>
      <p:sp>
        <p:nvSpPr>
          <p:cNvPr id="5124" name="Rectangle 3"/>
          <p:cNvSpPr>
            <a:spLocks noGrp="1" noChangeArrowheads="1"/>
          </p:cNvSpPr>
          <p:nvPr>
            <p:ph type="body" sz="half" idx="1"/>
          </p:nvPr>
        </p:nvSpPr>
        <p:spPr/>
        <p:txBody>
          <a:bodyPr/>
          <a:lstStyle/>
          <a:p>
            <a:pPr eaLnBrk="1" hangingPunct="1">
              <a:buFont typeface="Wingdings" pitchFamily="2" charset="2"/>
              <a:buNone/>
            </a:pPr>
            <a:endParaRPr lang="en-US" sz="2600" smtClean="0"/>
          </a:p>
          <a:p>
            <a:pPr eaLnBrk="1" hangingPunct="1">
              <a:buFont typeface="Wingdings" pitchFamily="2" charset="2"/>
              <a:buNone/>
            </a:pPr>
            <a:endParaRPr lang="en-US" sz="2600" smtClean="0"/>
          </a:p>
          <a:p>
            <a:pPr eaLnBrk="1" hangingPunct="1">
              <a:buFont typeface="Wingdings" pitchFamily="2" charset="2"/>
              <a:buNone/>
            </a:pPr>
            <a:endParaRPr lang="en-US" sz="2600" smtClean="0"/>
          </a:p>
          <a:p>
            <a:pPr eaLnBrk="1" hangingPunct="1">
              <a:buFont typeface="Wingdings" pitchFamily="2" charset="2"/>
              <a:buNone/>
            </a:pPr>
            <a:endParaRPr lang="en-US" sz="2600" smtClean="0"/>
          </a:p>
        </p:txBody>
      </p:sp>
      <p:graphicFrame>
        <p:nvGraphicFramePr>
          <p:cNvPr id="5122" name="Object 4"/>
          <p:cNvGraphicFramePr>
            <a:graphicFrameLocks noGrp="1" noChangeAspect="1"/>
          </p:cNvGraphicFramePr>
          <p:nvPr>
            <p:ph sz="quarter" idx="2"/>
          </p:nvPr>
        </p:nvGraphicFramePr>
        <p:xfrm>
          <a:off x="0" y="876300"/>
          <a:ext cx="7777163" cy="4762500"/>
        </p:xfrm>
        <a:graphic>
          <a:graphicData uri="http://schemas.openxmlformats.org/presentationml/2006/ole">
            <mc:AlternateContent xmlns:mc="http://schemas.openxmlformats.org/markup-compatibility/2006">
              <mc:Choice xmlns:v="urn:schemas-microsoft-com:vml" Requires="v">
                <p:oleObj spid="_x0000_s3122" name="Chart" r:id="rId3" imgW="7029450" imgH="4305300" progId="MSGraph.Chart.8">
                  <p:embed/>
                </p:oleObj>
              </mc:Choice>
              <mc:Fallback>
                <p:oleObj name="Chart" r:id="rId3" imgW="7029450" imgH="4305300" progId="MSGraph.Chart.8">
                  <p:embed/>
                  <p:pic>
                    <p:nvPicPr>
                      <p:cNvPr id="0" name="Picture 36"/>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76300"/>
                        <a:ext cx="7777163" cy="476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1165" name="Group 29"/>
          <p:cNvGraphicFramePr>
            <a:graphicFrameLocks noGrp="1"/>
          </p:cNvGraphicFramePr>
          <p:nvPr>
            <p:ph sz="quarter" idx="3"/>
          </p:nvPr>
        </p:nvGraphicFramePr>
        <p:xfrm>
          <a:off x="4716463" y="2420938"/>
          <a:ext cx="1295400" cy="2129156"/>
        </p:xfrm>
        <a:graphic>
          <a:graphicData uri="http://schemas.openxmlformats.org/drawingml/2006/table">
            <a:tbl>
              <a:tblPr/>
              <a:tblGrid>
                <a:gridCol w="582612"/>
                <a:gridCol w="712788"/>
              </a:tblGrid>
              <a:tr h="4841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1166" name="Text Box 30"/>
          <p:cNvSpPr txBox="1">
            <a:spLocks noChangeArrowheads="1"/>
          </p:cNvSpPr>
          <p:nvPr/>
        </p:nvSpPr>
        <p:spPr bwMode="auto">
          <a:xfrm>
            <a:off x="6084888" y="2852738"/>
            <a:ext cx="3059112" cy="1544637"/>
          </a:xfrm>
          <a:prstGeom prst="rect">
            <a:avLst/>
          </a:prstGeom>
          <a:noFill/>
          <a:ln w="9525">
            <a:noFill/>
            <a:miter lim="800000"/>
            <a:headEnd/>
            <a:tailEnd/>
          </a:ln>
        </p:spPr>
        <p:txBody>
          <a:bodyPr>
            <a:spAutoFit/>
          </a:bodyPr>
          <a:lstStyle/>
          <a:p>
            <a:pPr>
              <a:spcBef>
                <a:spcPct val="50000"/>
              </a:spcBef>
            </a:pPr>
            <a:r>
              <a:rPr lang="en-US" sz="2800"/>
              <a:t>3 +(2/3)(0)= 3</a:t>
            </a:r>
          </a:p>
          <a:p>
            <a:pPr>
              <a:spcBef>
                <a:spcPct val="20000"/>
              </a:spcBef>
            </a:pPr>
            <a:r>
              <a:rPr lang="en-US" sz="2800"/>
              <a:t>3 + (2/3)(3) = 5</a:t>
            </a:r>
          </a:p>
          <a:p>
            <a:pPr>
              <a:spcBef>
                <a:spcPct val="20000"/>
              </a:spcBef>
            </a:pPr>
            <a:r>
              <a:rPr lang="en-US" sz="2800"/>
              <a:t>3 + (2/3)(6) = 7</a:t>
            </a:r>
          </a:p>
        </p:txBody>
      </p:sp>
      <p:sp>
        <p:nvSpPr>
          <p:cNvPr id="91167" name="Text Box 31"/>
          <p:cNvSpPr txBox="1">
            <a:spLocks noChangeArrowheads="1"/>
          </p:cNvSpPr>
          <p:nvPr/>
        </p:nvSpPr>
        <p:spPr bwMode="auto">
          <a:xfrm>
            <a:off x="5364163" y="2924175"/>
            <a:ext cx="647700" cy="1544638"/>
          </a:xfrm>
          <a:prstGeom prst="rect">
            <a:avLst/>
          </a:prstGeom>
          <a:noFill/>
          <a:ln w="9525">
            <a:noFill/>
            <a:miter lim="800000"/>
            <a:headEnd/>
            <a:tailEnd/>
          </a:ln>
        </p:spPr>
        <p:txBody>
          <a:bodyPr>
            <a:spAutoFit/>
          </a:bodyPr>
          <a:lstStyle/>
          <a:p>
            <a:pPr>
              <a:spcBef>
                <a:spcPct val="20000"/>
              </a:spcBef>
            </a:pPr>
            <a:r>
              <a:rPr lang="en-US" sz="2800"/>
              <a:t>3</a:t>
            </a:r>
          </a:p>
          <a:p>
            <a:pPr>
              <a:spcBef>
                <a:spcPct val="20000"/>
              </a:spcBef>
            </a:pPr>
            <a:r>
              <a:rPr lang="en-US" sz="2800"/>
              <a:t>5</a:t>
            </a:r>
          </a:p>
          <a:p>
            <a:pPr>
              <a:spcBef>
                <a:spcPct val="20000"/>
              </a:spcBef>
            </a:pPr>
            <a:r>
              <a:rPr lang="en-US" sz="2800"/>
              <a:t>7</a:t>
            </a:r>
          </a:p>
        </p:txBody>
      </p:sp>
      <p:sp>
        <p:nvSpPr>
          <p:cNvPr id="91168" name="Oval 32"/>
          <p:cNvSpPr>
            <a:spLocks noChangeArrowheads="1"/>
          </p:cNvSpPr>
          <p:nvPr/>
        </p:nvSpPr>
        <p:spPr bwMode="auto">
          <a:xfrm>
            <a:off x="2411413" y="2492375"/>
            <a:ext cx="144462" cy="144463"/>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1169" name="Oval 33"/>
          <p:cNvSpPr>
            <a:spLocks noChangeArrowheads="1"/>
          </p:cNvSpPr>
          <p:nvPr/>
        </p:nvSpPr>
        <p:spPr bwMode="auto">
          <a:xfrm>
            <a:off x="2987675" y="2060575"/>
            <a:ext cx="144463" cy="144463"/>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1170" name="Oval 34"/>
          <p:cNvSpPr>
            <a:spLocks noChangeArrowheads="1"/>
          </p:cNvSpPr>
          <p:nvPr/>
        </p:nvSpPr>
        <p:spPr bwMode="auto">
          <a:xfrm>
            <a:off x="3635375" y="1628775"/>
            <a:ext cx="144463" cy="144463"/>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1171" name="Line 35"/>
          <p:cNvSpPr>
            <a:spLocks noChangeShapeType="1"/>
          </p:cNvSpPr>
          <p:nvPr/>
        </p:nvSpPr>
        <p:spPr bwMode="auto">
          <a:xfrm flipV="1">
            <a:off x="1835150" y="1125538"/>
            <a:ext cx="2665413" cy="1871662"/>
          </a:xfrm>
          <a:prstGeom prst="line">
            <a:avLst/>
          </a:prstGeom>
          <a:noFill/>
          <a:ln w="57150">
            <a:solidFill>
              <a:schemeClr val="accent1"/>
            </a:solidFill>
            <a:round/>
            <a:headEnd type="triangle" w="med" len="med"/>
            <a:tailEnd type="triangle" w="med" len="med"/>
          </a:ln>
        </p:spPr>
        <p:txBody>
          <a:bodyPr/>
          <a:lstStyle/>
          <a:p>
            <a:endParaRPr lang="en-US"/>
          </a:p>
        </p:txBody>
      </p:sp>
      <p:graphicFrame>
        <p:nvGraphicFramePr>
          <p:cNvPr id="13" name="Object 12"/>
          <p:cNvGraphicFramePr>
            <a:graphicFrameLocks noChangeAspect="1"/>
          </p:cNvGraphicFramePr>
          <p:nvPr/>
        </p:nvGraphicFramePr>
        <p:xfrm>
          <a:off x="5800725" y="762000"/>
          <a:ext cx="2124075" cy="1219200"/>
        </p:xfrm>
        <a:graphic>
          <a:graphicData uri="http://schemas.openxmlformats.org/presentationml/2006/ole">
            <mc:AlternateContent xmlns:mc="http://schemas.openxmlformats.org/markup-compatibility/2006">
              <mc:Choice xmlns:v="urn:schemas-microsoft-com:vml" Requires="v">
                <p:oleObj spid="_x0000_s3123" name="Equation" r:id="rId5" imgW="685800" imgH="393700" progId="Equation.3">
                  <p:embed/>
                </p:oleObj>
              </mc:Choice>
              <mc:Fallback>
                <p:oleObj name="Equation" r:id="rId5" imgW="685800" imgH="393700" progId="Equation.3">
                  <p:embed/>
                  <p:pic>
                    <p:nvPicPr>
                      <p:cNvPr id="0" name="Picture 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00725" y="762000"/>
                        <a:ext cx="2124075"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1450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1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16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16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116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116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1167">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1167">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116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116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117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1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66" grpId="0" build="p"/>
      <p:bldP spid="91167" grpId="0" build="p"/>
      <p:bldP spid="91168" grpId="0" animBg="1"/>
      <p:bldP spid="91169" grpId="0" animBg="1"/>
      <p:bldP spid="91170" grpId="0" animBg="1"/>
      <p:bldP spid="9117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Example</a:t>
            </a:r>
            <a:endParaRPr lang="en-US" dirty="0"/>
          </a:p>
        </p:txBody>
      </p:sp>
      <p:sp>
        <p:nvSpPr>
          <p:cNvPr id="12" name="Content Placeholder 11"/>
          <p:cNvSpPr>
            <a:spLocks noGrp="1"/>
          </p:cNvSpPr>
          <p:nvPr>
            <p:ph idx="1"/>
          </p:nvPr>
        </p:nvSpPr>
        <p:spPr/>
        <p:txBody>
          <a:bodyPr/>
          <a:lstStyle/>
          <a:p>
            <a:r>
              <a:rPr lang="en-US" dirty="0"/>
              <a:t>x</a:t>
            </a:r>
            <a:r>
              <a:rPr lang="en-US" dirty="0" smtClean="0"/>
              <a:t>= 3y – 5</a:t>
            </a:r>
          </a:p>
          <a:p>
            <a:r>
              <a:rPr lang="en-US" dirty="0" smtClean="0"/>
              <a:t>While you can solve this for y, it isn’t necessary</a:t>
            </a:r>
          </a:p>
          <a:p>
            <a:r>
              <a:rPr lang="en-US" dirty="0" smtClean="0"/>
              <a:t>You can pick y values, get x values and graph the points</a:t>
            </a:r>
            <a:endParaRPr lang="en-US" dirty="0"/>
          </a:p>
        </p:txBody>
      </p:sp>
      <p:graphicFrame>
        <p:nvGraphicFramePr>
          <p:cNvPr id="13" name="Object 12"/>
          <p:cNvGraphicFramePr>
            <a:graphicFrameLocks noGrp="1" noChangeAspect="1"/>
          </p:cNvGraphicFramePr>
          <p:nvPr>
            <p:extLst>
              <p:ext uri="{D42A27DB-BD31-4B8C-83A1-F6EECF244321}">
                <p14:modId xmlns:p14="http://schemas.microsoft.com/office/powerpoint/2010/main" val="4098949247"/>
              </p:ext>
            </p:extLst>
          </p:nvPr>
        </p:nvGraphicFramePr>
        <p:xfrm>
          <a:off x="3276600" y="3200400"/>
          <a:ext cx="5610225" cy="3147076"/>
        </p:xfrm>
        <a:graphic>
          <a:graphicData uri="http://schemas.openxmlformats.org/presentationml/2006/ole">
            <mc:AlternateContent xmlns:mc="http://schemas.openxmlformats.org/markup-compatibility/2006">
              <mc:Choice xmlns:v="urn:schemas-microsoft-com:vml" Requires="v">
                <p:oleObj spid="_x0000_s8199" name="Chart" r:id="rId3" imgW="7029450" imgH="4305300" progId="MSGraph.Chart.8">
                  <p:embed/>
                </p:oleObj>
              </mc:Choice>
              <mc:Fallback>
                <p:oleObj name="Chart" r:id="rId3" imgW="7029450" imgH="4305300" progId="MSGraph.Chart.8">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3200400"/>
                        <a:ext cx="5610225" cy="314707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9293525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Vertical and horizontal lines</a:t>
            </a:r>
            <a:endParaRPr lang="en-US" dirty="0"/>
          </a:p>
        </p:txBody>
      </p:sp>
      <p:sp>
        <p:nvSpPr>
          <p:cNvPr id="3" name="Content Placeholder 2"/>
          <p:cNvSpPr>
            <a:spLocks noGrp="1"/>
          </p:cNvSpPr>
          <p:nvPr>
            <p:ph sz="half" idx="1"/>
          </p:nvPr>
        </p:nvSpPr>
        <p:spPr/>
        <p:txBody>
          <a:bodyPr/>
          <a:lstStyle/>
          <a:p>
            <a:r>
              <a:rPr lang="en-US" dirty="0" smtClean="0"/>
              <a:t> y = 5                          </a:t>
            </a:r>
            <a:endParaRPr lang="en-US" dirty="0"/>
          </a:p>
        </p:txBody>
      </p:sp>
      <p:sp>
        <p:nvSpPr>
          <p:cNvPr id="4" name="Content Placeholder 3"/>
          <p:cNvSpPr>
            <a:spLocks noGrp="1"/>
          </p:cNvSpPr>
          <p:nvPr>
            <p:ph sz="half" idx="2"/>
          </p:nvPr>
        </p:nvSpPr>
        <p:spPr/>
        <p:txBody>
          <a:bodyPr/>
          <a:lstStyle/>
          <a:p>
            <a:r>
              <a:rPr lang="en-US" dirty="0" smtClean="0"/>
              <a:t> x = 5</a:t>
            </a:r>
            <a:endParaRPr lang="en-US" dirty="0"/>
          </a:p>
        </p:txBody>
      </p:sp>
    </p:spTree>
    <p:extLst>
      <p:ext uri="{BB962C8B-B14F-4D97-AF65-F5344CB8AC3E}">
        <p14:creationId xmlns:p14="http://schemas.microsoft.com/office/powerpoint/2010/main" val="25068783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geometry of a line</a:t>
            </a:r>
            <a:endParaRPr lang="en-US" dirty="0"/>
          </a:p>
        </p:txBody>
      </p:sp>
      <p:sp>
        <p:nvSpPr>
          <p:cNvPr id="5" name="Content Placeholder 4"/>
          <p:cNvSpPr>
            <a:spLocks noGrp="1"/>
          </p:cNvSpPr>
          <p:nvPr>
            <p:ph idx="1"/>
          </p:nvPr>
        </p:nvSpPr>
        <p:spPr/>
        <p:txBody>
          <a:bodyPr/>
          <a:lstStyle/>
          <a:p>
            <a:r>
              <a:rPr lang="en-US" dirty="0" smtClean="0"/>
              <a:t> Visually there are 4 categories of lines</a:t>
            </a:r>
          </a:p>
          <a:p>
            <a:endParaRPr lang="en-US" dirty="0" smtClean="0"/>
          </a:p>
          <a:p>
            <a:pPr marL="0" indent="0">
              <a:buNone/>
            </a:pPr>
            <a:endParaRPr lang="en-US" dirty="0"/>
          </a:p>
          <a:p>
            <a:pPr marL="0" indent="0">
              <a:buNone/>
            </a:pPr>
            <a:r>
              <a:rPr lang="en-US" dirty="0" smtClean="0"/>
              <a:t>        </a:t>
            </a:r>
          </a:p>
          <a:p>
            <a:pPr marL="0" indent="0">
              <a:buNone/>
            </a:pPr>
            <a:endParaRPr lang="en-US" dirty="0"/>
          </a:p>
        </p:txBody>
      </p:sp>
      <p:cxnSp>
        <p:nvCxnSpPr>
          <p:cNvPr id="7" name="Straight Connector 6"/>
          <p:cNvCxnSpPr/>
          <p:nvPr/>
        </p:nvCxnSpPr>
        <p:spPr>
          <a:xfrm>
            <a:off x="3581400" y="2514600"/>
            <a:ext cx="0" cy="2743200"/>
          </a:xfrm>
          <a:prstGeom prst="line">
            <a:avLst/>
          </a:prstGeom>
          <a:ln w="381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191000" y="3276600"/>
            <a:ext cx="2438400" cy="369332"/>
          </a:xfrm>
          <a:prstGeom prst="rect">
            <a:avLst/>
          </a:prstGeom>
          <a:noFill/>
        </p:spPr>
        <p:txBody>
          <a:bodyPr wrap="square" rtlCol="0">
            <a:spAutoFit/>
          </a:bodyPr>
          <a:lstStyle/>
          <a:p>
            <a:r>
              <a:rPr lang="en-US" dirty="0" smtClean="0"/>
              <a:t>Vertical</a:t>
            </a:r>
            <a:endParaRPr lang="en-US" dirty="0"/>
          </a:p>
        </p:txBody>
      </p:sp>
      <p:cxnSp>
        <p:nvCxnSpPr>
          <p:cNvPr id="12" name="Straight Arrow Connector 11"/>
          <p:cNvCxnSpPr/>
          <p:nvPr/>
        </p:nvCxnSpPr>
        <p:spPr>
          <a:xfrm flipV="1">
            <a:off x="2590800" y="2590800"/>
            <a:ext cx="2209800" cy="2057400"/>
          </a:xfrm>
          <a:prstGeom prst="straightConnector1">
            <a:avLst/>
          </a:prstGeom>
          <a:ln w="381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191000" y="3645932"/>
            <a:ext cx="1905000" cy="369332"/>
          </a:xfrm>
          <a:prstGeom prst="rect">
            <a:avLst/>
          </a:prstGeom>
          <a:noFill/>
        </p:spPr>
        <p:txBody>
          <a:bodyPr wrap="square" rtlCol="0">
            <a:spAutoFit/>
          </a:bodyPr>
          <a:lstStyle/>
          <a:p>
            <a:r>
              <a:rPr lang="en-US" dirty="0"/>
              <a:t>I</a:t>
            </a:r>
            <a:r>
              <a:rPr lang="en-US" dirty="0" smtClean="0"/>
              <a:t>ncreasing</a:t>
            </a:r>
            <a:endParaRPr lang="en-US" dirty="0"/>
          </a:p>
        </p:txBody>
      </p:sp>
      <p:cxnSp>
        <p:nvCxnSpPr>
          <p:cNvPr id="15" name="Straight Arrow Connector 14"/>
          <p:cNvCxnSpPr/>
          <p:nvPr/>
        </p:nvCxnSpPr>
        <p:spPr>
          <a:xfrm>
            <a:off x="2133600" y="3619500"/>
            <a:ext cx="3200400" cy="0"/>
          </a:xfrm>
          <a:prstGeom prst="straightConnector1">
            <a:avLst/>
          </a:prstGeom>
          <a:ln w="381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638800" y="3276600"/>
            <a:ext cx="1752600" cy="369332"/>
          </a:xfrm>
          <a:prstGeom prst="rect">
            <a:avLst/>
          </a:prstGeom>
          <a:noFill/>
        </p:spPr>
        <p:txBody>
          <a:bodyPr wrap="square" rtlCol="0">
            <a:spAutoFit/>
          </a:bodyPr>
          <a:lstStyle/>
          <a:p>
            <a:r>
              <a:rPr lang="en-US" dirty="0" smtClean="0"/>
              <a:t>Horizontal</a:t>
            </a:r>
            <a:endParaRPr lang="en-US" dirty="0"/>
          </a:p>
        </p:txBody>
      </p:sp>
      <p:cxnSp>
        <p:nvCxnSpPr>
          <p:cNvPr id="18" name="Straight Arrow Connector 17"/>
          <p:cNvCxnSpPr/>
          <p:nvPr/>
        </p:nvCxnSpPr>
        <p:spPr>
          <a:xfrm>
            <a:off x="2590800" y="2667000"/>
            <a:ext cx="2286000" cy="2133600"/>
          </a:xfrm>
          <a:prstGeom prst="straightConnector1">
            <a:avLst/>
          </a:prstGeom>
          <a:ln w="381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791200" y="3645932"/>
            <a:ext cx="1600200" cy="369332"/>
          </a:xfrm>
          <a:prstGeom prst="rect">
            <a:avLst/>
          </a:prstGeom>
          <a:noFill/>
        </p:spPr>
        <p:txBody>
          <a:bodyPr wrap="square" rtlCol="0">
            <a:spAutoFit/>
          </a:bodyPr>
          <a:lstStyle/>
          <a:p>
            <a:r>
              <a:rPr lang="en-US" dirty="0" smtClean="0"/>
              <a:t>decreasing</a:t>
            </a:r>
            <a:endParaRPr lang="en-US" dirty="0"/>
          </a:p>
        </p:txBody>
      </p:sp>
    </p:spTree>
    <p:extLst>
      <p:ext uri="{BB962C8B-B14F-4D97-AF65-F5344CB8AC3E}">
        <p14:creationId xmlns:p14="http://schemas.microsoft.com/office/powerpoint/2010/main" val="4074390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6" grpId="0"/>
      <p:bldP spid="1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Slope</a:t>
            </a:r>
            <a:endParaRPr lang="en-US" dirty="0"/>
          </a:p>
        </p:txBody>
      </p:sp>
      <p:sp>
        <p:nvSpPr>
          <p:cNvPr id="3" name="Content Placeholder 2"/>
          <p:cNvSpPr>
            <a:spLocks noGrp="1"/>
          </p:cNvSpPr>
          <p:nvPr>
            <p:ph idx="1"/>
          </p:nvPr>
        </p:nvSpPr>
        <p:spPr/>
        <p:txBody>
          <a:bodyPr>
            <a:normAutofit lnSpcReduction="10000"/>
          </a:bodyPr>
          <a:lstStyle/>
          <a:p>
            <a:r>
              <a:rPr lang="en-US" dirty="0" smtClean="0"/>
              <a:t>Increasing and decreasing lines are described by the angle which they form against the horizontal axis</a:t>
            </a:r>
          </a:p>
          <a:p>
            <a:r>
              <a:rPr lang="en-US" dirty="0"/>
              <a:t> </a:t>
            </a:r>
            <a:r>
              <a:rPr lang="en-US" dirty="0" smtClean="0"/>
              <a:t>This angle can be measured by degrees (protractor) or by slope -  since getting out a protractor is inconvenient we tend to use slope. </a:t>
            </a:r>
          </a:p>
          <a:p>
            <a:r>
              <a:rPr lang="en-US" dirty="0"/>
              <a:t> </a:t>
            </a:r>
            <a:r>
              <a:rPr lang="en-US" dirty="0" smtClean="0"/>
              <a:t>slope is defined as a ratio between the vertical change (rise) and the horizontal change (run) of the line.  Geometry guarantees that this ratio is constant for any place on the line for which it is measured - </a:t>
            </a:r>
            <a:endParaRPr lang="en-US" dirty="0"/>
          </a:p>
        </p:txBody>
      </p:sp>
    </p:spTree>
    <p:extLst>
      <p:ext uri="{BB962C8B-B14F-4D97-AF65-F5344CB8AC3E}">
        <p14:creationId xmlns:p14="http://schemas.microsoft.com/office/powerpoint/2010/main" val="9282570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p:cNvCxnSpPr/>
          <p:nvPr/>
        </p:nvCxnSpPr>
        <p:spPr>
          <a:xfrm flipV="1">
            <a:off x="1447800" y="1524000"/>
            <a:ext cx="4953000" cy="3505200"/>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971800" y="3962400"/>
            <a:ext cx="2438400" cy="0"/>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5334000" y="2362200"/>
            <a:ext cx="0" cy="1600200"/>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286000" y="2362200"/>
            <a:ext cx="0" cy="2057400"/>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286000" y="2362200"/>
            <a:ext cx="2971800" cy="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410200" y="2819400"/>
            <a:ext cx="1600200" cy="369332"/>
          </a:xfrm>
          <a:prstGeom prst="rect">
            <a:avLst/>
          </a:prstGeom>
          <a:noFill/>
        </p:spPr>
        <p:txBody>
          <a:bodyPr wrap="square" rtlCol="0">
            <a:spAutoFit/>
          </a:bodyPr>
          <a:lstStyle/>
          <a:p>
            <a:r>
              <a:rPr lang="en-US" dirty="0" smtClean="0">
                <a:solidFill>
                  <a:srgbClr val="FF0000"/>
                </a:solidFill>
              </a:rPr>
              <a:t>rise</a:t>
            </a:r>
            <a:endParaRPr lang="en-US" dirty="0">
              <a:solidFill>
                <a:srgbClr val="FF0000"/>
              </a:solidFill>
            </a:endParaRPr>
          </a:p>
        </p:txBody>
      </p:sp>
      <p:sp>
        <p:nvSpPr>
          <p:cNvPr id="17" name="TextBox 16"/>
          <p:cNvSpPr txBox="1"/>
          <p:nvPr/>
        </p:nvSpPr>
        <p:spPr>
          <a:xfrm>
            <a:off x="3771900" y="4191000"/>
            <a:ext cx="1257300" cy="369332"/>
          </a:xfrm>
          <a:prstGeom prst="rect">
            <a:avLst/>
          </a:prstGeom>
          <a:noFill/>
        </p:spPr>
        <p:txBody>
          <a:bodyPr wrap="square" rtlCol="0">
            <a:spAutoFit/>
          </a:bodyPr>
          <a:lstStyle/>
          <a:p>
            <a:r>
              <a:rPr lang="en-US" dirty="0" smtClean="0">
                <a:solidFill>
                  <a:srgbClr val="FF0000"/>
                </a:solidFill>
              </a:rPr>
              <a:t>run</a:t>
            </a:r>
            <a:endParaRPr lang="en-US" dirty="0">
              <a:solidFill>
                <a:srgbClr val="FF0000"/>
              </a:solidFill>
            </a:endParaRPr>
          </a:p>
        </p:txBody>
      </p:sp>
      <p:sp>
        <p:nvSpPr>
          <p:cNvPr id="18" name="TextBox 17"/>
          <p:cNvSpPr txBox="1"/>
          <p:nvPr/>
        </p:nvSpPr>
        <p:spPr>
          <a:xfrm>
            <a:off x="1143000" y="3048000"/>
            <a:ext cx="838200" cy="369332"/>
          </a:xfrm>
          <a:prstGeom prst="rect">
            <a:avLst/>
          </a:prstGeom>
          <a:noFill/>
        </p:spPr>
        <p:txBody>
          <a:bodyPr wrap="square" rtlCol="0">
            <a:spAutoFit/>
          </a:bodyPr>
          <a:lstStyle/>
          <a:p>
            <a:r>
              <a:rPr lang="en-US" dirty="0" smtClean="0">
                <a:solidFill>
                  <a:srgbClr val="002060"/>
                </a:solidFill>
              </a:rPr>
              <a:t>rise</a:t>
            </a:r>
            <a:endParaRPr lang="en-US" dirty="0">
              <a:solidFill>
                <a:srgbClr val="002060"/>
              </a:solidFill>
            </a:endParaRPr>
          </a:p>
        </p:txBody>
      </p:sp>
      <p:sp>
        <p:nvSpPr>
          <p:cNvPr id="19" name="TextBox 18"/>
          <p:cNvSpPr txBox="1"/>
          <p:nvPr/>
        </p:nvSpPr>
        <p:spPr>
          <a:xfrm>
            <a:off x="3124200" y="1883620"/>
            <a:ext cx="1066800" cy="369332"/>
          </a:xfrm>
          <a:prstGeom prst="rect">
            <a:avLst/>
          </a:prstGeom>
          <a:noFill/>
        </p:spPr>
        <p:txBody>
          <a:bodyPr wrap="square" rtlCol="0">
            <a:spAutoFit/>
          </a:bodyPr>
          <a:lstStyle/>
          <a:p>
            <a:r>
              <a:rPr lang="en-US" dirty="0" smtClean="0"/>
              <a:t>run</a:t>
            </a:r>
            <a:endParaRPr lang="en-US" dirty="0"/>
          </a:p>
        </p:txBody>
      </p:sp>
      <mc:AlternateContent xmlns:mc="http://schemas.openxmlformats.org/markup-compatibility/2006" xmlns:a14="http://schemas.microsoft.com/office/drawing/2010/main">
        <mc:Choice Requires="a14">
          <p:sp>
            <p:nvSpPr>
              <p:cNvPr id="2" name="TextBox 1"/>
              <p:cNvSpPr txBox="1"/>
              <p:nvPr/>
            </p:nvSpPr>
            <p:spPr>
              <a:xfrm>
                <a:off x="2590800" y="2514600"/>
                <a:ext cx="1600200" cy="6090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𝑚</m:t>
                      </m:r>
                      <m:r>
                        <a:rPr lang="en-US" b="0" i="1" smtClean="0">
                          <a:latin typeface="Cambria Math"/>
                        </a:rPr>
                        <m:t>=</m:t>
                      </m:r>
                      <m:f>
                        <m:fPr>
                          <m:ctrlPr>
                            <a:rPr lang="en-US" b="0" i="1" smtClean="0">
                              <a:latin typeface="Cambria Math"/>
                            </a:rPr>
                          </m:ctrlPr>
                        </m:fPr>
                        <m:num>
                          <m:r>
                            <a:rPr lang="en-US" b="0" i="1" smtClean="0">
                              <a:latin typeface="Cambria Math"/>
                            </a:rPr>
                            <m:t>𝑟𝑖𝑠𝑒</m:t>
                          </m:r>
                        </m:num>
                        <m:den>
                          <m:r>
                            <a:rPr lang="en-US" b="0" i="1" smtClean="0">
                              <a:latin typeface="Cambria Math"/>
                            </a:rPr>
                            <m:t>𝑟𝑢𝑛</m:t>
                          </m:r>
                        </m:den>
                      </m:f>
                    </m:oMath>
                  </m:oMathPara>
                </a14:m>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2590800" y="2514600"/>
                <a:ext cx="1600200" cy="609013"/>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3924300" y="3276600"/>
                <a:ext cx="1257300" cy="60721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a:rPr>
                        <m:t>𝑚</m:t>
                      </m:r>
                      <m:r>
                        <a:rPr lang="en-US" b="0" i="1" smtClean="0">
                          <a:solidFill>
                            <a:srgbClr val="FF0000"/>
                          </a:solidFill>
                          <a:latin typeface="Cambria Math"/>
                        </a:rPr>
                        <m:t>=</m:t>
                      </m:r>
                      <m:f>
                        <m:fPr>
                          <m:ctrlPr>
                            <a:rPr lang="en-US" b="0" i="1" smtClean="0">
                              <a:solidFill>
                                <a:srgbClr val="FF0000"/>
                              </a:solidFill>
                              <a:latin typeface="Cambria Math"/>
                            </a:rPr>
                          </m:ctrlPr>
                        </m:fPr>
                        <m:num>
                          <m:r>
                            <a:rPr lang="en-US" b="0" i="1" smtClean="0">
                              <a:solidFill>
                                <a:srgbClr val="FF0000"/>
                              </a:solidFill>
                              <a:latin typeface="Cambria Math"/>
                            </a:rPr>
                            <m:t>𝑟𝑖𝑠𝑒</m:t>
                          </m:r>
                        </m:num>
                        <m:den>
                          <m:r>
                            <a:rPr lang="en-US" b="0" i="1" smtClean="0">
                              <a:solidFill>
                                <a:srgbClr val="FF0000"/>
                              </a:solidFill>
                              <a:latin typeface="Cambria Math"/>
                            </a:rPr>
                            <m:t>𝑟𝑢𝑛</m:t>
                          </m:r>
                        </m:den>
                      </m:f>
                    </m:oMath>
                  </m:oMathPara>
                </a14:m>
                <a:endParaRPr lang="en-US" dirty="0">
                  <a:solidFill>
                    <a:srgbClr val="FF0000"/>
                  </a:solidFill>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3924300" y="3276600"/>
                <a:ext cx="1257300" cy="607218"/>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3390900" y="5029200"/>
                <a:ext cx="3390900"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a:rPr>
                        <m:t>𝑚</m:t>
                      </m:r>
                      <m:r>
                        <a:rPr lang="en-US" sz="3200" b="0" i="1" smtClean="0">
                          <a:latin typeface="Cambria Math"/>
                        </a:rPr>
                        <m:t>=</m:t>
                      </m:r>
                      <m:r>
                        <a:rPr lang="en-US" sz="3200" b="0" i="1" smtClean="0">
                          <a:solidFill>
                            <a:srgbClr val="FF0000"/>
                          </a:solidFill>
                          <a:latin typeface="Cambria Math"/>
                        </a:rPr>
                        <m:t>𝑚</m:t>
                      </m:r>
                    </m:oMath>
                  </m:oMathPara>
                </a14:m>
                <a:endParaRPr lang="en-US" sz="3200" dirty="0"/>
              </a:p>
            </p:txBody>
          </p:sp>
        </mc:Choice>
        <mc:Fallback xmlns="">
          <p:sp>
            <p:nvSpPr>
              <p:cNvPr id="4" name="TextBox 3"/>
              <p:cNvSpPr txBox="1">
                <a:spLocks noRot="1" noChangeAspect="1" noMove="1" noResize="1" noEditPoints="1" noAdjustHandles="1" noChangeArrowheads="1" noChangeShapeType="1" noTextEdit="1"/>
              </p:cNvSpPr>
              <p:nvPr/>
            </p:nvSpPr>
            <p:spPr>
              <a:xfrm>
                <a:off x="3390900" y="5029200"/>
                <a:ext cx="3390900" cy="584775"/>
              </a:xfrm>
              <a:prstGeom prst="rect">
                <a:avLst/>
              </a:prstGeom>
              <a:blipFill rotWithShape="1">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88256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 grpId="0" animBg="1"/>
      <p:bldP spid="3" grpId="0" animBg="1"/>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p:cNvCxnSpPr/>
          <p:nvPr/>
        </p:nvCxnSpPr>
        <p:spPr>
          <a:xfrm flipV="1">
            <a:off x="1447800" y="1524000"/>
            <a:ext cx="4953000" cy="3505200"/>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5" name="Object 4"/>
          <p:cNvGraphicFramePr>
            <a:graphicFrameLocks noChangeAspect="1"/>
          </p:cNvGraphicFramePr>
          <p:nvPr>
            <p:extLst>
              <p:ext uri="{D42A27DB-BD31-4B8C-83A1-F6EECF244321}">
                <p14:modId xmlns:p14="http://schemas.microsoft.com/office/powerpoint/2010/main" val="246889392"/>
              </p:ext>
            </p:extLst>
          </p:nvPr>
        </p:nvGraphicFramePr>
        <p:xfrm>
          <a:off x="1828800" y="1981200"/>
          <a:ext cx="7019925" cy="4295775"/>
        </p:xfrm>
        <a:graphic>
          <a:graphicData uri="http://schemas.openxmlformats.org/presentationml/2006/ole">
            <mc:AlternateContent xmlns:mc="http://schemas.openxmlformats.org/markup-compatibility/2006">
              <mc:Choice xmlns:v="urn:schemas-microsoft-com:vml" Requires="v">
                <p:oleObj spid="_x0000_s1054" name="Chart" r:id="rId3" imgW="7029450" imgH="4305300" progId="MSGraph.Chart.8">
                  <p:embed/>
                </p:oleObj>
              </mc:Choice>
              <mc:Fallback>
                <p:oleObj name="Chart" r:id="rId3" imgW="7029450" imgH="4305300" progId="MSGraph.Chart.8">
                  <p:embed/>
                  <p:pic>
                    <p:nvPicPr>
                      <p:cNvPr id="0" name="Picture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1981200"/>
                        <a:ext cx="7019925" cy="429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5-Point Star 6"/>
          <p:cNvSpPr/>
          <p:nvPr/>
        </p:nvSpPr>
        <p:spPr>
          <a:xfrm>
            <a:off x="2590800" y="4000500"/>
            <a:ext cx="228600" cy="2286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5-Point Star 19"/>
          <p:cNvSpPr/>
          <p:nvPr/>
        </p:nvSpPr>
        <p:spPr>
          <a:xfrm>
            <a:off x="3200400" y="3657600"/>
            <a:ext cx="228600" cy="2286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2705100" y="3657600"/>
            <a:ext cx="0"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20" idx="1"/>
          </p:cNvCxnSpPr>
          <p:nvPr/>
        </p:nvCxnSpPr>
        <p:spPr>
          <a:xfrm>
            <a:off x="2705100" y="3728589"/>
            <a:ext cx="495300" cy="1632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TextBox 21"/>
              <p:cNvSpPr txBox="1"/>
              <p:nvPr/>
            </p:nvSpPr>
            <p:spPr>
              <a:xfrm>
                <a:off x="3429000" y="4000500"/>
                <a:ext cx="838200" cy="612732"/>
              </a:xfrm>
              <a:prstGeom prst="rect">
                <a:avLst/>
              </a:prstGeom>
              <a:solidFill>
                <a:schemeClr val="bg2">
                  <a:lumMod val="20000"/>
                  <a:lumOff val="80000"/>
                </a:schemeClr>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a:rPr>
                        <m:t>𝒎</m:t>
                      </m:r>
                      <m:r>
                        <a:rPr lang="en-US" b="1" i="1" smtClean="0">
                          <a:solidFill>
                            <a:srgbClr val="FF0000"/>
                          </a:solidFill>
                          <a:latin typeface="Cambria Math"/>
                        </a:rPr>
                        <m:t>=</m:t>
                      </m:r>
                      <m:f>
                        <m:fPr>
                          <m:ctrlPr>
                            <a:rPr lang="en-US" b="1" i="1" smtClean="0">
                              <a:solidFill>
                                <a:srgbClr val="FF0000"/>
                              </a:solidFill>
                              <a:latin typeface="Cambria Math"/>
                            </a:rPr>
                          </m:ctrlPr>
                        </m:fPr>
                        <m:num>
                          <m:r>
                            <a:rPr lang="en-US" b="1" i="1" smtClean="0">
                              <a:solidFill>
                                <a:srgbClr val="FF0000"/>
                              </a:solidFill>
                              <a:latin typeface="Cambria Math"/>
                            </a:rPr>
                            <m:t>𝟐</m:t>
                          </m:r>
                        </m:num>
                        <m:den>
                          <m:r>
                            <a:rPr lang="en-US" b="1" i="1" smtClean="0">
                              <a:solidFill>
                                <a:srgbClr val="FF0000"/>
                              </a:solidFill>
                              <a:latin typeface="Cambria Math"/>
                            </a:rPr>
                            <m:t>𝟑</m:t>
                          </m:r>
                        </m:den>
                      </m:f>
                    </m:oMath>
                  </m:oMathPara>
                </a14:m>
                <a:endParaRPr lang="en-US" b="1" dirty="0"/>
              </a:p>
            </p:txBody>
          </p:sp>
        </mc:Choice>
        <mc:Fallback xmlns="">
          <p:sp>
            <p:nvSpPr>
              <p:cNvPr id="22" name="TextBox 21"/>
              <p:cNvSpPr txBox="1">
                <a:spLocks noRot="1" noChangeAspect="1" noMove="1" noResize="1" noEditPoints="1" noAdjustHandles="1" noChangeArrowheads="1" noChangeShapeType="1" noTextEdit="1"/>
              </p:cNvSpPr>
              <p:nvPr/>
            </p:nvSpPr>
            <p:spPr>
              <a:xfrm>
                <a:off x="3429000" y="4000500"/>
                <a:ext cx="838200" cy="612732"/>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669098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slope – given 2 points</a:t>
            </a:r>
            <a:endParaRPr lang="en-US" dirty="0"/>
          </a:p>
        </p:txBody>
      </p:sp>
      <p:sp>
        <p:nvSpPr>
          <p:cNvPr id="3" name="Content Placeholder 2"/>
          <p:cNvSpPr>
            <a:spLocks noGrp="1"/>
          </p:cNvSpPr>
          <p:nvPr>
            <p:ph idx="1"/>
          </p:nvPr>
        </p:nvSpPr>
        <p:spPr/>
        <p:txBody>
          <a:bodyPr/>
          <a:lstStyle/>
          <a:p>
            <a:r>
              <a:rPr lang="en-US" dirty="0" smtClean="0"/>
              <a:t>You could of course graph the 2 points and count the slope</a:t>
            </a:r>
          </a:p>
          <a:p>
            <a:r>
              <a:rPr lang="en-US" dirty="0" smtClean="0"/>
              <a:t>Or you could understand the definition and the mathematics </a:t>
            </a:r>
          </a:p>
          <a:p>
            <a:r>
              <a:rPr lang="en-US" dirty="0" smtClean="0">
                <a:solidFill>
                  <a:srgbClr val="FF0000"/>
                </a:solidFill>
              </a:rPr>
              <a:t>slope</a:t>
            </a:r>
            <a:r>
              <a:rPr lang="en-US" dirty="0" smtClean="0"/>
              <a:t> </a:t>
            </a:r>
            <a:r>
              <a:rPr lang="en-US" dirty="0" smtClean="0">
                <a:solidFill>
                  <a:srgbClr val="FFFF00"/>
                </a:solidFill>
              </a:rPr>
              <a:t>is</a:t>
            </a:r>
            <a:r>
              <a:rPr lang="en-US" dirty="0" smtClean="0"/>
              <a:t> the </a:t>
            </a:r>
            <a:r>
              <a:rPr lang="en-US" dirty="0" smtClean="0">
                <a:solidFill>
                  <a:srgbClr val="FFFF00"/>
                </a:solidFill>
              </a:rPr>
              <a:t>ratio</a:t>
            </a:r>
            <a:r>
              <a:rPr lang="en-US" dirty="0" smtClean="0"/>
              <a:t> between </a:t>
            </a:r>
            <a:r>
              <a:rPr lang="en-US" dirty="0" smtClean="0">
                <a:solidFill>
                  <a:srgbClr val="FF0000"/>
                </a:solidFill>
              </a:rPr>
              <a:t>rise (y’s)</a:t>
            </a:r>
            <a:r>
              <a:rPr lang="en-US" dirty="0" smtClean="0"/>
              <a:t>  and </a:t>
            </a:r>
            <a:r>
              <a:rPr lang="en-US" dirty="0" smtClean="0">
                <a:solidFill>
                  <a:srgbClr val="FF0000"/>
                </a:solidFill>
              </a:rPr>
              <a:t>run(x’s)</a:t>
            </a:r>
          </a:p>
          <a:p>
            <a:r>
              <a:rPr lang="en-US" dirty="0">
                <a:solidFill>
                  <a:srgbClr val="FF0000"/>
                </a:solidFill>
              </a:rPr>
              <a:t> </a:t>
            </a:r>
            <a:r>
              <a:rPr lang="en-US" dirty="0" smtClean="0">
                <a:solidFill>
                  <a:srgbClr val="FF0000"/>
                </a:solidFill>
              </a:rPr>
              <a:t>m </a:t>
            </a:r>
            <a:r>
              <a:rPr lang="en-US" dirty="0" smtClean="0">
                <a:solidFill>
                  <a:srgbClr val="FFFF00"/>
                </a:solidFill>
              </a:rPr>
              <a:t>=</a:t>
            </a:r>
            <a:r>
              <a:rPr lang="en-US" dirty="0" smtClean="0">
                <a:solidFill>
                  <a:srgbClr val="FF0000"/>
                </a:solidFill>
              </a:rPr>
              <a:t> (y</a:t>
            </a:r>
            <a:r>
              <a:rPr lang="en-US" baseline="-25000" dirty="0" smtClean="0">
                <a:solidFill>
                  <a:srgbClr val="FF0000"/>
                </a:solidFill>
              </a:rPr>
              <a:t>2</a:t>
            </a:r>
            <a:r>
              <a:rPr lang="en-US" dirty="0" smtClean="0">
                <a:solidFill>
                  <a:srgbClr val="FF0000"/>
                </a:solidFill>
              </a:rPr>
              <a:t> – y</a:t>
            </a:r>
            <a:r>
              <a:rPr lang="en-US" baseline="-25000" dirty="0" smtClean="0">
                <a:solidFill>
                  <a:srgbClr val="FF0000"/>
                </a:solidFill>
              </a:rPr>
              <a:t>1</a:t>
            </a:r>
            <a:r>
              <a:rPr lang="en-US" dirty="0" smtClean="0">
                <a:solidFill>
                  <a:srgbClr val="FF0000"/>
                </a:solidFill>
              </a:rPr>
              <a:t>) </a:t>
            </a:r>
            <a:r>
              <a:rPr lang="en-US" dirty="0" smtClean="0">
                <a:solidFill>
                  <a:srgbClr val="FFFF00"/>
                </a:solidFill>
              </a:rPr>
              <a:t>/</a:t>
            </a:r>
            <a:r>
              <a:rPr lang="en-US" dirty="0" smtClean="0">
                <a:solidFill>
                  <a:srgbClr val="FF0000"/>
                </a:solidFill>
              </a:rPr>
              <a:t>  (x</a:t>
            </a:r>
            <a:r>
              <a:rPr lang="en-US" baseline="-25000" dirty="0" smtClean="0">
                <a:solidFill>
                  <a:srgbClr val="FF0000"/>
                </a:solidFill>
              </a:rPr>
              <a:t>2</a:t>
            </a:r>
            <a:r>
              <a:rPr lang="en-US" dirty="0" smtClean="0">
                <a:solidFill>
                  <a:srgbClr val="FF0000"/>
                </a:solidFill>
              </a:rPr>
              <a:t> – x</a:t>
            </a:r>
            <a:r>
              <a:rPr lang="en-US" baseline="-25000" dirty="0" smtClean="0">
                <a:solidFill>
                  <a:srgbClr val="FF0000"/>
                </a:solidFill>
              </a:rPr>
              <a:t>1</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26025705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examples: find slope</a:t>
            </a:r>
            <a:endParaRPr lang="en-US" dirty="0"/>
          </a:p>
        </p:txBody>
      </p:sp>
      <p:sp>
        <p:nvSpPr>
          <p:cNvPr id="3" name="Content Placeholder 2"/>
          <p:cNvSpPr>
            <a:spLocks noGrp="1"/>
          </p:cNvSpPr>
          <p:nvPr>
            <p:ph idx="1"/>
          </p:nvPr>
        </p:nvSpPr>
        <p:spPr/>
        <p:txBody>
          <a:bodyPr>
            <a:normAutofit lnSpcReduction="10000"/>
          </a:bodyPr>
          <a:lstStyle/>
          <a:p>
            <a:r>
              <a:rPr lang="en-US" dirty="0" smtClean="0"/>
              <a:t>(2,-4) and ( -6,12)</a:t>
            </a:r>
          </a:p>
          <a:p>
            <a:endParaRPr lang="en-US" dirty="0"/>
          </a:p>
          <a:p>
            <a:r>
              <a:rPr lang="en-US" dirty="0" smtClean="0"/>
              <a:t>(3,7)  and  (6,8)</a:t>
            </a:r>
          </a:p>
          <a:p>
            <a:endParaRPr lang="en-US" dirty="0"/>
          </a:p>
          <a:p>
            <a:r>
              <a:rPr lang="en-US" dirty="0" smtClean="0"/>
              <a:t>(-3,5) and (-5,10)</a:t>
            </a:r>
          </a:p>
          <a:p>
            <a:endParaRPr lang="en-US" dirty="0"/>
          </a:p>
          <a:p>
            <a:r>
              <a:rPr lang="en-US" dirty="0" smtClean="0"/>
              <a:t>(8,4) and 8,-9)</a:t>
            </a:r>
          </a:p>
          <a:p>
            <a:endParaRPr lang="en-US" dirty="0" smtClean="0"/>
          </a:p>
          <a:p>
            <a:r>
              <a:rPr lang="en-US" dirty="0"/>
              <a:t> </a:t>
            </a:r>
            <a:r>
              <a:rPr lang="en-US" dirty="0" smtClean="0"/>
              <a:t>( -3,7) and (2, 7)</a:t>
            </a:r>
            <a:endParaRPr lang="en-US" dirty="0"/>
          </a:p>
        </p:txBody>
      </p:sp>
    </p:spTree>
    <p:extLst>
      <p:ext uri="{BB962C8B-B14F-4D97-AF65-F5344CB8AC3E}">
        <p14:creationId xmlns:p14="http://schemas.microsoft.com/office/powerpoint/2010/main" val="2301446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Definition</a:t>
            </a:r>
            <a:endParaRPr lang="en-US" dirty="0"/>
          </a:p>
        </p:txBody>
      </p:sp>
      <p:sp>
        <p:nvSpPr>
          <p:cNvPr id="10" name="Content Placeholder 9"/>
          <p:cNvSpPr>
            <a:spLocks noGrp="1"/>
          </p:cNvSpPr>
          <p:nvPr>
            <p:ph idx="1"/>
          </p:nvPr>
        </p:nvSpPr>
        <p:spPr/>
        <p:txBody>
          <a:bodyPr>
            <a:normAutofit lnSpcReduction="10000"/>
          </a:bodyPr>
          <a:lstStyle/>
          <a:p>
            <a:r>
              <a:rPr lang="en-US" dirty="0" smtClean="0"/>
              <a:t>Linear: an equation that contains only multiplication(division) and/or addition(subtraction)</a:t>
            </a:r>
          </a:p>
          <a:p>
            <a:r>
              <a:rPr lang="en-US" dirty="0" smtClean="0"/>
              <a:t>Solving: determine the values of a variable that will make a statement true.</a:t>
            </a:r>
          </a:p>
          <a:p>
            <a:endParaRPr lang="en-US" dirty="0"/>
          </a:p>
          <a:p>
            <a:pPr marL="0" indent="0">
              <a:buNone/>
            </a:pPr>
            <a:r>
              <a:rPr lang="en-US" dirty="0" smtClean="0"/>
              <a:t>        statement:  in English – a sentence about a</a:t>
            </a:r>
          </a:p>
          <a:p>
            <a:pPr marL="0" indent="0">
              <a:buNone/>
            </a:pPr>
            <a:r>
              <a:rPr lang="en-US" dirty="0" smtClean="0"/>
              <a:t>                                                number</a:t>
            </a:r>
          </a:p>
          <a:p>
            <a:pPr marL="0" indent="0">
              <a:buNone/>
            </a:pPr>
            <a:r>
              <a:rPr lang="en-US" dirty="0" smtClean="0"/>
              <a:t>                           in Algebra  -  an equation or</a:t>
            </a:r>
          </a:p>
          <a:p>
            <a:pPr marL="0" indent="0">
              <a:buNone/>
            </a:pPr>
            <a:r>
              <a:rPr lang="en-US" dirty="0"/>
              <a:t> </a:t>
            </a:r>
            <a:r>
              <a:rPr lang="en-US" dirty="0" smtClean="0"/>
              <a:t>                                               inequality</a:t>
            </a:r>
          </a:p>
          <a:p>
            <a:endParaRPr lang="en-US" dirty="0"/>
          </a:p>
          <a:p>
            <a:endParaRPr lang="en-US" dirty="0"/>
          </a:p>
        </p:txBody>
      </p:sp>
    </p:spTree>
    <p:extLst>
      <p:ext uri="{BB962C8B-B14F-4D97-AF65-F5344CB8AC3E}">
        <p14:creationId xmlns:p14="http://schemas.microsoft.com/office/powerpoint/2010/main" val="33908695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slope to graph the line</a:t>
            </a:r>
            <a:endParaRPr lang="en-US" dirty="0"/>
          </a:p>
        </p:txBody>
      </p:sp>
      <p:sp>
        <p:nvSpPr>
          <p:cNvPr id="3" name="Content Placeholder 2"/>
          <p:cNvSpPr>
            <a:spLocks noGrp="1"/>
          </p:cNvSpPr>
          <p:nvPr>
            <p:ph idx="1"/>
          </p:nvPr>
        </p:nvSpPr>
        <p:spPr/>
        <p:txBody>
          <a:bodyPr/>
          <a:lstStyle/>
          <a:p>
            <a:r>
              <a:rPr lang="en-US" dirty="0" smtClean="0"/>
              <a:t>                                             graph a line through </a:t>
            </a:r>
          </a:p>
          <a:p>
            <a:pPr marL="0" indent="0">
              <a:buNone/>
            </a:pPr>
            <a:r>
              <a:rPr lang="en-US" dirty="0"/>
              <a:t> </a:t>
            </a:r>
            <a:r>
              <a:rPr lang="en-US" dirty="0" smtClean="0"/>
              <a:t>                                              (2,5) with a slope of  </a:t>
            </a:r>
          </a:p>
          <a:p>
            <a:pPr marL="0" indent="0">
              <a:buNone/>
            </a:pPr>
            <a:r>
              <a:rPr lang="en-US" dirty="0"/>
              <a:t> </a:t>
            </a:r>
            <a:r>
              <a:rPr lang="en-US" dirty="0" smtClean="0"/>
              <a:t>                                                4/3 </a:t>
            </a:r>
          </a:p>
          <a:p>
            <a:r>
              <a:rPr lang="en-US" dirty="0" smtClean="0"/>
              <a:t>                                               </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126706684"/>
              </p:ext>
            </p:extLst>
          </p:nvPr>
        </p:nvGraphicFramePr>
        <p:xfrm>
          <a:off x="838200" y="1447800"/>
          <a:ext cx="7019925" cy="4295775"/>
        </p:xfrm>
        <a:graphic>
          <a:graphicData uri="http://schemas.openxmlformats.org/presentationml/2006/ole">
            <mc:AlternateContent xmlns:mc="http://schemas.openxmlformats.org/markup-compatibility/2006">
              <mc:Choice xmlns:v="urn:schemas-microsoft-com:vml" Requires="v">
                <p:oleObj spid="_x0000_s9223" name="Chart" r:id="rId3" imgW="7029450" imgH="4305300" progId="MSGraph.Chart.8">
                  <p:embed/>
                </p:oleObj>
              </mc:Choice>
              <mc:Fallback>
                <p:oleObj name="Chart" r:id="rId3" imgW="7029450" imgH="4305300" progId="MSGraph.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447800"/>
                        <a:ext cx="7019925" cy="429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277646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slope tells you – (labels)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40000" lnSpcReduction="20000"/>
              </a:bodyPr>
              <a:lstStyle/>
              <a:p>
                <a:r>
                  <a:rPr lang="en-US" dirty="0" smtClean="0"/>
                  <a:t>                                                                                              </a:t>
                </a:r>
                <a14:m>
                  <m:oMath xmlns:m="http://schemas.openxmlformats.org/officeDocument/2006/math">
                    <m:r>
                      <a:rPr lang="en-US" sz="5900" b="0" i="1" smtClean="0">
                        <a:latin typeface="Cambria Math"/>
                      </a:rPr>
                      <m:t>𝑚</m:t>
                    </m:r>
                    <m:r>
                      <a:rPr lang="en-US" sz="5900" b="0" i="1" smtClean="0">
                        <a:latin typeface="Cambria Math"/>
                      </a:rPr>
                      <m:t>=</m:t>
                    </m:r>
                    <m:f>
                      <m:fPr>
                        <m:ctrlPr>
                          <a:rPr lang="en-US" sz="5900" b="0" i="1" smtClean="0">
                            <a:latin typeface="Cambria Math"/>
                          </a:rPr>
                        </m:ctrlPr>
                      </m:fPr>
                      <m:num>
                        <m:r>
                          <a:rPr lang="en-US" sz="5900" b="0" i="1" smtClean="0">
                            <a:latin typeface="Cambria Math"/>
                          </a:rPr>
                          <m:t>𝑟𝑖𝑠𝑒</m:t>
                        </m:r>
                      </m:num>
                      <m:den>
                        <m:r>
                          <a:rPr lang="en-US" sz="5900" b="0" i="1" smtClean="0">
                            <a:latin typeface="Cambria Math"/>
                          </a:rPr>
                          <m:t>𝑟𝑢𝑛</m:t>
                        </m:r>
                      </m:den>
                    </m:f>
                    <m:r>
                      <a:rPr lang="en-US" sz="5900" b="0" i="1" smtClean="0">
                        <a:latin typeface="Cambria Math"/>
                      </a:rPr>
                      <m:t>=</m:t>
                    </m:r>
                    <m:f>
                      <m:fPr>
                        <m:ctrlPr>
                          <a:rPr lang="en-US" sz="5900" b="0" i="1" smtClean="0">
                            <a:latin typeface="Cambria Math"/>
                          </a:rPr>
                        </m:ctrlPr>
                      </m:fPr>
                      <m:num>
                        <m:r>
                          <a:rPr lang="en-US" sz="5900" b="0" i="1" smtClean="0">
                            <a:latin typeface="Cambria Math"/>
                          </a:rPr>
                          <m:t>3 </m:t>
                        </m:r>
                        <m:r>
                          <a:rPr lang="en-US" sz="5900" b="0" i="1" smtClean="0">
                            <a:latin typeface="Cambria Math"/>
                          </a:rPr>
                          <m:t>𝑑𝑜𝑙𝑙𝑎𝑟𝑠</m:t>
                        </m:r>
                      </m:num>
                      <m:den>
                        <m:r>
                          <a:rPr lang="en-US" sz="5900" b="0" i="1" smtClean="0">
                            <a:latin typeface="Cambria Math"/>
                          </a:rPr>
                          <m:t>1 </m:t>
                        </m:r>
                        <m:r>
                          <a:rPr lang="en-US" sz="5900" b="0" i="1" smtClean="0">
                            <a:latin typeface="Cambria Math"/>
                          </a:rPr>
                          <m:t>𝑐𝑜𝑤</m:t>
                        </m:r>
                      </m:den>
                    </m:f>
                  </m:oMath>
                </a14:m>
                <a:r>
                  <a:rPr lang="en-US" sz="5900" dirty="0" smtClean="0"/>
                  <a:t>   </a:t>
                </a:r>
                <a:r>
                  <a:rPr lang="en-US" dirty="0" smtClean="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a:stretch>
              </a:blipFill>
            </p:spPr>
            <p:txBody>
              <a:bodyPr/>
              <a:lstStyle/>
              <a:p>
                <a:r>
                  <a:rPr lang="en-US">
                    <a:noFill/>
                  </a:rPr>
                  <a:t> </a:t>
                </a:r>
              </a:p>
            </p:txBody>
          </p:sp>
        </mc:Fallback>
      </mc:AlternateContent>
      <p:graphicFrame>
        <p:nvGraphicFramePr>
          <p:cNvPr id="4" name="Object 3"/>
          <p:cNvGraphicFramePr>
            <a:graphicFrameLocks noChangeAspect="1"/>
          </p:cNvGraphicFramePr>
          <p:nvPr>
            <p:extLst>
              <p:ext uri="{D42A27DB-BD31-4B8C-83A1-F6EECF244321}">
                <p14:modId xmlns:p14="http://schemas.microsoft.com/office/powerpoint/2010/main" val="578795313"/>
              </p:ext>
            </p:extLst>
          </p:nvPr>
        </p:nvGraphicFramePr>
        <p:xfrm>
          <a:off x="914400" y="1905000"/>
          <a:ext cx="4980878" cy="3048000"/>
        </p:xfrm>
        <a:graphic>
          <a:graphicData uri="http://schemas.openxmlformats.org/presentationml/2006/ole">
            <mc:AlternateContent xmlns:mc="http://schemas.openxmlformats.org/markup-compatibility/2006">
              <mc:Choice xmlns:v="urn:schemas-microsoft-com:vml" Requires="v">
                <p:oleObj spid="_x0000_s10247" name="Chart" r:id="rId4" imgW="7029450" imgH="4305300" progId="MSGraph.Chart.8">
                  <p:embed/>
                </p:oleObj>
              </mc:Choice>
              <mc:Fallback>
                <p:oleObj name="Chart" r:id="rId4" imgW="7029450" imgH="4305300"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905000"/>
                        <a:ext cx="4980878" cy="3048000"/>
                      </a:xfrm>
                      <a:prstGeom prst="rect">
                        <a:avLst/>
                      </a:prstGeom>
                      <a:noFill/>
                      <a:ln>
                        <a:noFill/>
                      </a:ln>
                    </p:spPr>
                  </p:pic>
                </p:oleObj>
              </mc:Fallback>
            </mc:AlternateContent>
          </a:graphicData>
        </a:graphic>
      </p:graphicFrame>
      <p:sp>
        <p:nvSpPr>
          <p:cNvPr id="5" name="TextBox 4"/>
          <p:cNvSpPr txBox="1"/>
          <p:nvPr/>
        </p:nvSpPr>
        <p:spPr>
          <a:xfrm>
            <a:off x="914400" y="1899920"/>
            <a:ext cx="1295400" cy="369332"/>
          </a:xfrm>
          <a:prstGeom prst="rect">
            <a:avLst/>
          </a:prstGeom>
          <a:solidFill>
            <a:schemeClr val="bg2"/>
          </a:solidFill>
        </p:spPr>
        <p:txBody>
          <a:bodyPr wrap="square" rtlCol="0">
            <a:spAutoFit/>
          </a:bodyPr>
          <a:lstStyle/>
          <a:p>
            <a:r>
              <a:rPr lang="en-US" dirty="0" smtClean="0"/>
              <a:t>dollars</a:t>
            </a:r>
            <a:endParaRPr lang="en-US" dirty="0"/>
          </a:p>
        </p:txBody>
      </p:sp>
      <p:sp>
        <p:nvSpPr>
          <p:cNvPr id="6" name="TextBox 5"/>
          <p:cNvSpPr txBox="1"/>
          <p:nvPr/>
        </p:nvSpPr>
        <p:spPr>
          <a:xfrm>
            <a:off x="3962400" y="3276600"/>
            <a:ext cx="1219200" cy="369332"/>
          </a:xfrm>
          <a:prstGeom prst="rect">
            <a:avLst/>
          </a:prstGeom>
          <a:noFill/>
        </p:spPr>
        <p:txBody>
          <a:bodyPr wrap="square" rtlCol="0">
            <a:spAutoFit/>
          </a:bodyPr>
          <a:lstStyle/>
          <a:p>
            <a:r>
              <a:rPr lang="en-US" dirty="0" smtClean="0"/>
              <a:t># of cows</a:t>
            </a:r>
            <a:endParaRPr lang="en-US" dirty="0"/>
          </a:p>
        </p:txBody>
      </p:sp>
      <p:cxnSp>
        <p:nvCxnSpPr>
          <p:cNvPr id="8" name="Straight Arrow Connector 7"/>
          <p:cNvCxnSpPr/>
          <p:nvPr/>
        </p:nvCxnSpPr>
        <p:spPr>
          <a:xfrm flipV="1">
            <a:off x="2362200" y="2089666"/>
            <a:ext cx="533400" cy="1796534"/>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9664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Rate of change in a linear equation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 A rate of change is a ratio between the change in one object and the change in another object</a:t>
            </a:r>
          </a:p>
          <a:p>
            <a:pPr marL="0" indent="0">
              <a:buNone/>
            </a:pPr>
            <a:r>
              <a:rPr lang="en-US" dirty="0" smtClean="0"/>
              <a:t>           mi/hour         words/page              girls/boy</a:t>
            </a:r>
          </a:p>
          <a:p>
            <a:pPr marL="0" indent="0">
              <a:buNone/>
            </a:pPr>
            <a:r>
              <a:rPr lang="en-US" dirty="0"/>
              <a:t> </a:t>
            </a:r>
            <a:r>
              <a:rPr lang="en-US" dirty="0" smtClean="0"/>
              <a:t>miles per hour     Words per page    Girls for every boy</a:t>
            </a:r>
          </a:p>
          <a:p>
            <a:endParaRPr lang="en-US" dirty="0" smtClean="0"/>
          </a:p>
          <a:p>
            <a:pPr marL="0" indent="0">
              <a:buNone/>
            </a:pPr>
            <a:r>
              <a:rPr lang="en-US" dirty="0"/>
              <a:t> </a:t>
            </a:r>
            <a:r>
              <a:rPr lang="en-US" dirty="0" smtClean="0"/>
              <a:t>   mathematics you should know –  </a:t>
            </a:r>
          </a:p>
          <a:p>
            <a:pPr marL="0" indent="0">
              <a:buNone/>
            </a:pPr>
            <a:r>
              <a:rPr lang="en-US" dirty="0"/>
              <a:t> </a:t>
            </a:r>
            <a:r>
              <a:rPr lang="en-US" dirty="0" smtClean="0"/>
              <a:t>       rate multiplied by denominator = numerator</a:t>
            </a:r>
          </a:p>
          <a:p>
            <a:pPr marL="0" indent="0">
              <a:buNone/>
            </a:pPr>
            <a:r>
              <a:rPr lang="en-US" dirty="0" smtClean="0"/>
              <a:t>        Thence the formula            </a:t>
            </a:r>
            <a:r>
              <a:rPr lang="en-US" dirty="0" err="1" smtClean="0"/>
              <a:t>rt</a:t>
            </a:r>
            <a:r>
              <a:rPr lang="en-US" dirty="0" smtClean="0"/>
              <a:t> = d</a:t>
            </a:r>
          </a:p>
          <a:p>
            <a:pPr marL="0" indent="0">
              <a:buNone/>
            </a:pPr>
            <a:r>
              <a:rPr lang="en-US" dirty="0"/>
              <a:t> </a:t>
            </a:r>
            <a:r>
              <a:rPr lang="en-US" dirty="0" smtClean="0"/>
              <a:t>        in a more general form     r(b)= t</a:t>
            </a:r>
          </a:p>
          <a:p>
            <a:pPr marL="0" indent="0">
              <a:buNone/>
            </a:pPr>
            <a:r>
              <a:rPr lang="en-US" dirty="0" smtClean="0"/>
              <a:t>ALL linear equations have a number that is multiplying by the independent variable  -  This number IS a RATE OF CHANGE</a:t>
            </a:r>
          </a:p>
          <a:p>
            <a:pPr marL="0" indent="0">
              <a:buNone/>
            </a:pPr>
            <a:endParaRPr lang="en-US" dirty="0"/>
          </a:p>
          <a:p>
            <a:r>
              <a:rPr lang="en-US" dirty="0" smtClean="0"/>
              <a:t>Slope is the rate of change for the line that is graphed by the equation</a:t>
            </a:r>
          </a:p>
          <a:p>
            <a:pPr marL="0" indent="0">
              <a:buNone/>
            </a:pPr>
            <a:r>
              <a:rPr lang="en-US" dirty="0" smtClean="0"/>
              <a:t> </a:t>
            </a:r>
            <a:endParaRPr lang="en-US" sz="5100" dirty="0" smtClean="0"/>
          </a:p>
          <a:p>
            <a:pPr marL="0" indent="0">
              <a:buNone/>
            </a:pPr>
            <a:r>
              <a:rPr lang="en-US" sz="5100" dirty="0" smtClean="0"/>
              <a:t>The slope of the line that graphs the solutions of a linear equation is the same as the rate of change in the equation   -  slope is NOT x, it is m.</a:t>
            </a:r>
          </a:p>
          <a:p>
            <a:pPr marL="0" indent="0">
              <a:buNone/>
            </a:pPr>
            <a:r>
              <a:rPr lang="en-US" dirty="0"/>
              <a:t> </a:t>
            </a:r>
          </a:p>
        </p:txBody>
      </p:sp>
    </p:spTree>
    <p:extLst>
      <p:ext uri="{BB962C8B-B14F-4D97-AF65-F5344CB8AC3E}">
        <p14:creationId xmlns:p14="http://schemas.microsoft.com/office/powerpoint/2010/main" val="38093242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Slope intercept form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rate of change and slope are the same number (although not the same thing).  In an equation, the rate of change is the number that you multiply x by to GET y.</a:t>
            </a:r>
          </a:p>
          <a:p>
            <a:r>
              <a:rPr lang="en-US" dirty="0" smtClean="0"/>
              <a:t>Essentially this means solving for y and separating the fraction if there is one to see what number is multiplying by x</a:t>
            </a:r>
          </a:p>
          <a:p>
            <a:r>
              <a:rPr lang="en-US" dirty="0"/>
              <a:t> </a:t>
            </a:r>
            <a:r>
              <a:rPr lang="en-US" dirty="0" smtClean="0"/>
              <a:t>Slope is NOT an  x or y co ordinate.  It is not just the number in front of x.  </a:t>
            </a:r>
          </a:p>
          <a:p>
            <a:r>
              <a:rPr lang="en-US" dirty="0" smtClean="0"/>
              <a:t>Slope intercept FORM is not a number.  It is the equation re written in a particular order.</a:t>
            </a:r>
          </a:p>
          <a:p>
            <a:r>
              <a:rPr lang="en-US" dirty="0"/>
              <a:t> </a:t>
            </a:r>
            <a:r>
              <a:rPr lang="en-US" dirty="0" smtClean="0"/>
              <a:t>Examples:    put    2x + 3y = 12 into slope intercept form</a:t>
            </a:r>
            <a:endParaRPr lang="en-US" dirty="0"/>
          </a:p>
        </p:txBody>
      </p:sp>
    </p:spTree>
    <p:extLst>
      <p:ext uri="{BB962C8B-B14F-4D97-AF65-F5344CB8AC3E}">
        <p14:creationId xmlns:p14="http://schemas.microsoft.com/office/powerpoint/2010/main" val="22355962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rate of change/slope</a:t>
            </a:r>
            <a:endParaRPr lang="en-US" dirty="0"/>
          </a:p>
        </p:txBody>
      </p:sp>
      <p:sp>
        <p:nvSpPr>
          <p:cNvPr id="3" name="Content Placeholder 2"/>
          <p:cNvSpPr>
            <a:spLocks noGrp="1"/>
          </p:cNvSpPr>
          <p:nvPr>
            <p:ph sz="half" idx="1"/>
          </p:nvPr>
        </p:nvSpPr>
        <p:spPr/>
        <p:txBody>
          <a:bodyPr/>
          <a:lstStyle/>
          <a:p>
            <a:r>
              <a:rPr lang="en-US" dirty="0" smtClean="0"/>
              <a:t>y = 3x – 5         m = </a:t>
            </a:r>
          </a:p>
          <a:p>
            <a:endParaRPr lang="en-US" dirty="0"/>
          </a:p>
          <a:p>
            <a:r>
              <a:rPr lang="en-US" dirty="0" smtClean="0"/>
              <a:t>y =  4 – 2x        m =</a:t>
            </a:r>
          </a:p>
          <a:p>
            <a:endParaRPr lang="en-US" dirty="0"/>
          </a:p>
          <a:p>
            <a:r>
              <a:rPr lang="en-US" dirty="0" smtClean="0"/>
              <a:t>2x + 5y = 10     m =</a:t>
            </a:r>
          </a:p>
        </p:txBody>
      </p:sp>
      <mc:AlternateContent xmlns:mc="http://schemas.openxmlformats.org/markup-compatibility/2006" xmlns:a14="http://schemas.microsoft.com/office/drawing/2010/main">
        <mc:Choice Requires="a14">
          <p:sp>
            <p:nvSpPr>
              <p:cNvPr id="4" name="Content Placeholder 3"/>
              <p:cNvSpPr>
                <a:spLocks noGrp="1"/>
              </p:cNvSpPr>
              <p:nvPr>
                <p:ph sz="half" idx="2"/>
              </p:nvPr>
            </p:nvSpPr>
            <p:spPr/>
            <p:txBody>
              <a:bodyPr/>
              <a:lstStyle/>
              <a:p>
                <a:r>
                  <a:rPr lang="en-US" dirty="0" smtClean="0"/>
                  <a:t> </a:t>
                </a:r>
                <a14:m>
                  <m:oMath xmlns:m="http://schemas.openxmlformats.org/officeDocument/2006/math">
                    <m:r>
                      <a:rPr lang="en-US" b="0" i="1" smtClean="0">
                        <a:latin typeface="Cambria Math"/>
                      </a:rPr>
                      <m:t>𝑦</m:t>
                    </m:r>
                    <m:r>
                      <a:rPr lang="en-US" b="0" i="1" smtClean="0">
                        <a:latin typeface="Cambria Math"/>
                      </a:rPr>
                      <m:t>=</m:t>
                    </m:r>
                    <m:f>
                      <m:fPr>
                        <m:ctrlPr>
                          <a:rPr lang="en-US" b="0" i="1" smtClean="0">
                            <a:latin typeface="Cambria Math"/>
                          </a:rPr>
                        </m:ctrlPr>
                      </m:fPr>
                      <m:num>
                        <m:r>
                          <a:rPr lang="en-US" b="0" i="1" smtClean="0">
                            <a:latin typeface="Cambria Math"/>
                          </a:rPr>
                          <m:t>3</m:t>
                        </m:r>
                      </m:num>
                      <m:den>
                        <m:r>
                          <a:rPr lang="en-US" b="0" i="1" smtClean="0">
                            <a:latin typeface="Cambria Math"/>
                          </a:rPr>
                          <m:t>5</m:t>
                        </m:r>
                      </m:den>
                    </m:f>
                    <m:r>
                      <a:rPr lang="en-US" b="0" i="1" smtClean="0">
                        <a:latin typeface="Cambria Math"/>
                      </a:rPr>
                      <m:t>𝑥</m:t>
                    </m:r>
                    <m:r>
                      <a:rPr lang="en-US" b="0" i="1" smtClean="0">
                        <a:latin typeface="Cambria Math"/>
                      </a:rPr>
                      <m:t> −4 </m:t>
                    </m:r>
                  </m:oMath>
                </a14:m>
                <a:r>
                  <a:rPr lang="en-US" dirty="0" smtClean="0"/>
                  <a:t>    m =</a:t>
                </a:r>
              </a:p>
              <a:p>
                <a:endParaRPr lang="en-US" dirty="0"/>
              </a:p>
              <a:p>
                <a:r>
                  <a:rPr lang="en-US" dirty="0" smtClean="0"/>
                  <a:t>3x – 4y = 12     m =</a:t>
                </a:r>
              </a:p>
              <a:p>
                <a:endParaRPr lang="en-US" dirty="0"/>
              </a:p>
              <a:p>
                <a:r>
                  <a:rPr lang="en-US" dirty="0" smtClean="0"/>
                  <a:t>7x + 6y = 15      m = </a:t>
                </a:r>
                <a:endParaRPr lang="en-US" dirty="0"/>
              </a:p>
            </p:txBody>
          </p:sp>
        </mc:Choice>
        <mc:Fallback xmlns="">
          <p:sp>
            <p:nvSpPr>
              <p:cNvPr id="4" name="Content Placeholder 3"/>
              <p:cNvSpPr>
                <a:spLocks noGrp="1" noRot="1" noChangeAspect="1" noMove="1" noResize="1" noEditPoints="1" noAdjustHandles="1" noChangeArrowheads="1" noChangeShapeType="1" noTextEdit="1"/>
              </p:cNvSpPr>
              <p:nvPr>
                <p:ph sz="half" idx="2"/>
              </p:nvPr>
            </p:nvSpPr>
            <p:spPr>
              <a:blipFill rotWithShape="1">
                <a:blip r:embed="rId2"/>
                <a:stretch>
                  <a:fillRect l="-2719"/>
                </a:stretch>
              </a:blipFill>
            </p:spPr>
            <p:txBody>
              <a:bodyPr/>
              <a:lstStyle/>
              <a:p>
                <a:r>
                  <a:rPr lang="en-US">
                    <a:noFill/>
                  </a:rPr>
                  <a:t> </a:t>
                </a:r>
              </a:p>
            </p:txBody>
          </p:sp>
        </mc:Fallback>
      </mc:AlternateContent>
    </p:spTree>
    <p:extLst>
      <p:ext uri="{BB962C8B-B14F-4D97-AF65-F5344CB8AC3E}">
        <p14:creationId xmlns:p14="http://schemas.microsoft.com/office/powerpoint/2010/main" val="17349885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Using slope to graph the line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graph the line                                   </a:t>
                </a:r>
                <a14:m>
                  <m:oMath xmlns:m="http://schemas.openxmlformats.org/officeDocument/2006/math">
                    <m:r>
                      <a:rPr lang="en-US" b="0" i="1" smtClean="0">
                        <a:latin typeface="Cambria Math"/>
                      </a:rPr>
                      <m:t>𝑦</m:t>
                    </m:r>
                    <m:r>
                      <a:rPr lang="en-US" b="0" i="1" smtClean="0">
                        <a:latin typeface="Cambria Math"/>
                      </a:rPr>
                      <m:t>=3− </m:t>
                    </m:r>
                    <m:f>
                      <m:fPr>
                        <m:ctrlPr>
                          <a:rPr lang="en-US" b="0" i="1" smtClean="0">
                            <a:latin typeface="Cambria Math"/>
                          </a:rPr>
                        </m:ctrlPr>
                      </m:fPr>
                      <m:num>
                        <m:r>
                          <a:rPr lang="en-US" b="0" i="1" smtClean="0">
                            <a:latin typeface="Cambria Math"/>
                          </a:rPr>
                          <m:t>7</m:t>
                        </m:r>
                      </m:num>
                      <m:den>
                        <m:r>
                          <a:rPr lang="en-US" b="0" i="1" smtClean="0">
                            <a:latin typeface="Cambria Math"/>
                          </a:rPr>
                          <m:t>2</m:t>
                        </m:r>
                      </m:den>
                    </m:f>
                    <m:r>
                      <a:rPr lang="en-US" b="0" i="1" smtClean="0">
                        <a:latin typeface="Cambria Math"/>
                      </a:rPr>
                      <m:t> </m:t>
                    </m:r>
                    <m:r>
                      <a:rPr lang="en-US" b="0" i="1" smtClean="0">
                        <a:latin typeface="Cambria Math"/>
                      </a:rPr>
                      <m:t>𝑥</m:t>
                    </m:r>
                  </m:oMath>
                </a14:m>
                <a:endParaRPr lang="en-US" dirty="0"/>
              </a:p>
              <a:p>
                <a:r>
                  <a:rPr lang="en-US" dirty="0" smtClean="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259"/>
                </a:stretch>
              </a:blipFill>
            </p:spPr>
            <p:txBody>
              <a:bodyPr/>
              <a:lstStyle/>
              <a:p>
                <a:r>
                  <a:rPr lang="en-US">
                    <a:noFill/>
                  </a:rPr>
                  <a:t> </a:t>
                </a:r>
              </a:p>
            </p:txBody>
          </p:sp>
        </mc:Fallback>
      </mc:AlternateContent>
      <p:graphicFrame>
        <p:nvGraphicFramePr>
          <p:cNvPr id="4" name="Object 3"/>
          <p:cNvGraphicFramePr>
            <a:graphicFrameLocks noChangeAspect="1"/>
          </p:cNvGraphicFramePr>
          <p:nvPr>
            <p:extLst>
              <p:ext uri="{D42A27DB-BD31-4B8C-83A1-F6EECF244321}">
                <p14:modId xmlns:p14="http://schemas.microsoft.com/office/powerpoint/2010/main" val="1329958718"/>
              </p:ext>
            </p:extLst>
          </p:nvPr>
        </p:nvGraphicFramePr>
        <p:xfrm>
          <a:off x="762000" y="2362200"/>
          <a:ext cx="7019925" cy="4295775"/>
        </p:xfrm>
        <a:graphic>
          <a:graphicData uri="http://schemas.openxmlformats.org/presentationml/2006/ole">
            <mc:AlternateContent xmlns:mc="http://schemas.openxmlformats.org/markup-compatibility/2006">
              <mc:Choice xmlns:v="urn:schemas-microsoft-com:vml" Requires="v">
                <p:oleObj spid="_x0000_s4120" name="Chart" r:id="rId4" imgW="7029450" imgH="4305300" progId="MSGraph.Chart.8">
                  <p:embed/>
                </p:oleObj>
              </mc:Choice>
              <mc:Fallback>
                <p:oleObj name="Chart" r:id="rId4" imgW="7029450" imgH="4305300" progId="MSGraph.Chart.8">
                  <p:embed/>
                  <p:pic>
                    <p:nvPicPr>
                      <p:cNvPr id="0"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2362200"/>
                        <a:ext cx="7019925" cy="429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259369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 1 – section 4</a:t>
            </a:r>
            <a:endParaRPr lang="en-US" dirty="0"/>
          </a:p>
        </p:txBody>
      </p:sp>
      <p:sp>
        <p:nvSpPr>
          <p:cNvPr id="5" name="Text Placeholder 4"/>
          <p:cNvSpPr>
            <a:spLocks noGrp="1"/>
          </p:cNvSpPr>
          <p:nvPr>
            <p:ph type="body" idx="1"/>
          </p:nvPr>
        </p:nvSpPr>
        <p:spPr/>
        <p:txBody>
          <a:bodyPr/>
          <a:lstStyle/>
          <a:p>
            <a:r>
              <a:rPr lang="en-US" dirty="0" smtClean="0"/>
              <a:t>intercepts</a:t>
            </a:r>
            <a:endParaRPr lang="en-US" dirty="0"/>
          </a:p>
        </p:txBody>
      </p:sp>
    </p:spTree>
    <p:extLst>
      <p:ext uri="{BB962C8B-B14F-4D97-AF65-F5344CB8AC3E}">
        <p14:creationId xmlns:p14="http://schemas.microsoft.com/office/powerpoint/2010/main" val="14862788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Writing an equation in standard form</a:t>
            </a:r>
            <a:endParaRPr lang="en-US" dirty="0"/>
          </a:p>
        </p:txBody>
      </p:sp>
      <p:sp>
        <p:nvSpPr>
          <p:cNvPr id="3" name="Content Placeholder 2"/>
          <p:cNvSpPr>
            <a:spLocks noGrp="1"/>
          </p:cNvSpPr>
          <p:nvPr>
            <p:ph idx="1"/>
          </p:nvPr>
        </p:nvSpPr>
        <p:spPr/>
        <p:txBody>
          <a:bodyPr>
            <a:normAutofit/>
          </a:bodyPr>
          <a:lstStyle/>
          <a:p>
            <a:r>
              <a:rPr lang="en-US" dirty="0" smtClean="0"/>
              <a:t> Ax+ By = C is call standard form of an equation</a:t>
            </a:r>
          </a:p>
          <a:p>
            <a:pPr marL="0" indent="0">
              <a:buNone/>
            </a:pPr>
            <a:r>
              <a:rPr lang="en-US" dirty="0"/>
              <a:t> </a:t>
            </a:r>
            <a:r>
              <a:rPr lang="en-US" dirty="0" smtClean="0"/>
              <a:t>  where A and B are integers and A is not negative</a:t>
            </a:r>
          </a:p>
          <a:p>
            <a:r>
              <a:rPr lang="en-US" dirty="0"/>
              <a:t> </a:t>
            </a:r>
            <a:r>
              <a:rPr lang="en-US" dirty="0" smtClean="0"/>
              <a:t>all linear equations can be written in standard form – not all linear equations ARE IN standard form</a:t>
            </a:r>
          </a:p>
          <a:p>
            <a:r>
              <a:rPr lang="en-US" dirty="0" smtClean="0"/>
              <a:t>Writing an equation in standard form is not solving – the goal is different – but it uses the same skills as solving</a:t>
            </a:r>
          </a:p>
          <a:p>
            <a:r>
              <a:rPr lang="en-US" dirty="0" smtClean="0"/>
              <a:t>It is not a frequently used skill</a:t>
            </a:r>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7711034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write in standard form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524000"/>
                <a:ext cx="8229600" cy="4525963"/>
              </a:xfrm>
            </p:spPr>
            <p:txBody>
              <a:bodyPr/>
              <a:lstStyle/>
              <a:p>
                <a14:m>
                  <m:oMath xmlns:m="http://schemas.openxmlformats.org/officeDocument/2006/math">
                    <m:r>
                      <a:rPr lang="en-US" b="0" i="1" smtClean="0">
                        <a:latin typeface="Cambria Math"/>
                      </a:rPr>
                      <m:t>𝑦</m:t>
                    </m:r>
                    <m:r>
                      <a:rPr lang="en-US" b="0" i="1" smtClean="0">
                        <a:latin typeface="Cambria Math"/>
                      </a:rPr>
                      <m:t>=5 −3</m:t>
                    </m:r>
                    <m:r>
                      <a:rPr lang="en-US" b="0" i="1" smtClean="0">
                        <a:latin typeface="Cambria Math"/>
                      </a:rPr>
                      <m:t>𝑥</m:t>
                    </m:r>
                  </m:oMath>
                </a14:m>
                <a:endParaRPr lang="en-US" b="0" dirty="0" smtClean="0"/>
              </a:p>
              <a:p>
                <a:endParaRPr lang="en-US" dirty="0" smtClean="0"/>
              </a:p>
              <a:p>
                <a14:m>
                  <m:oMath xmlns:m="http://schemas.openxmlformats.org/officeDocument/2006/math">
                    <m:r>
                      <a:rPr lang="en-US" b="0" i="1" smtClean="0">
                        <a:latin typeface="Cambria Math"/>
                      </a:rPr>
                      <m:t>𝑦</m:t>
                    </m:r>
                    <m:r>
                      <a:rPr lang="en-US" b="0" i="1" smtClean="0">
                        <a:latin typeface="Cambria Math"/>
                      </a:rPr>
                      <m:t>−7=2</m:t>
                    </m:r>
                    <m:r>
                      <a:rPr lang="en-US" b="0" i="1" smtClean="0">
                        <a:latin typeface="Cambria Math"/>
                      </a:rPr>
                      <m:t>𝑥</m:t>
                    </m:r>
                    <m:r>
                      <a:rPr lang="en-US" b="0" i="1" smtClean="0">
                        <a:latin typeface="Cambria Math"/>
                      </a:rPr>
                      <m:t> −9</m:t>
                    </m:r>
                  </m:oMath>
                </a14:m>
                <a:endParaRPr lang="en-US" b="0" dirty="0" smtClean="0"/>
              </a:p>
              <a:p>
                <a:endParaRPr lang="en-US" dirty="0" smtClean="0"/>
              </a:p>
              <a:p>
                <a14:m>
                  <m:oMath xmlns:m="http://schemas.openxmlformats.org/officeDocument/2006/math">
                    <m:r>
                      <a:rPr lang="en-US" b="0" i="1" smtClean="0">
                        <a:latin typeface="Cambria Math"/>
                      </a:rPr>
                      <m:t>𝑦</m:t>
                    </m:r>
                    <m:r>
                      <a:rPr lang="en-US" b="0" i="1" smtClean="0">
                        <a:latin typeface="Cambria Math"/>
                      </a:rPr>
                      <m:t>=</m:t>
                    </m:r>
                    <m:f>
                      <m:fPr>
                        <m:ctrlPr>
                          <a:rPr lang="en-US" b="0" i="1" smtClean="0">
                            <a:latin typeface="Cambria Math"/>
                          </a:rPr>
                        </m:ctrlPr>
                      </m:fPr>
                      <m:num>
                        <m:r>
                          <a:rPr lang="en-US" b="0" i="1" smtClean="0">
                            <a:latin typeface="Cambria Math"/>
                          </a:rPr>
                          <m:t>3</m:t>
                        </m:r>
                      </m:num>
                      <m:den>
                        <m:r>
                          <a:rPr lang="en-US" b="0" i="1" smtClean="0">
                            <a:latin typeface="Cambria Math"/>
                          </a:rPr>
                          <m:t>5</m:t>
                        </m:r>
                      </m:den>
                    </m:f>
                    <m:r>
                      <a:rPr lang="en-US" b="0" i="1" smtClean="0">
                        <a:latin typeface="Cambria Math"/>
                      </a:rPr>
                      <m:t>𝑥</m:t>
                    </m:r>
                    <m:r>
                      <a:rPr lang="en-US" b="0" i="1" smtClean="0">
                        <a:latin typeface="Cambria Math"/>
                      </a:rPr>
                      <m:t>+2</m:t>
                    </m:r>
                  </m:oMath>
                </a14:m>
                <a:endParaRPr lang="en-US" b="0" dirty="0" smtClean="0"/>
              </a:p>
              <a:p>
                <a:endParaRPr lang="en-US" dirty="0" smtClean="0"/>
              </a:p>
              <a:p>
                <a14:m>
                  <m:oMath xmlns:m="http://schemas.openxmlformats.org/officeDocument/2006/math">
                    <m:r>
                      <a:rPr lang="en-US" b="0" i="1" smtClean="0">
                        <a:latin typeface="Cambria Math"/>
                      </a:rPr>
                      <m:t>𝑦</m:t>
                    </m:r>
                    <m:r>
                      <a:rPr lang="en-US" b="0" i="1" smtClean="0">
                        <a:latin typeface="Cambria Math"/>
                      </a:rPr>
                      <m:t>−3= </m:t>
                    </m:r>
                    <m:f>
                      <m:fPr>
                        <m:ctrlPr>
                          <a:rPr lang="en-US" b="0" i="1" smtClean="0">
                            <a:latin typeface="Cambria Math"/>
                          </a:rPr>
                        </m:ctrlPr>
                      </m:fPr>
                      <m:num>
                        <m:r>
                          <a:rPr lang="en-US" b="0" i="1" smtClean="0">
                            <a:latin typeface="Cambria Math"/>
                          </a:rPr>
                          <m:t>1</m:t>
                        </m:r>
                      </m:num>
                      <m:den>
                        <m:r>
                          <a:rPr lang="en-US" b="0" i="1" smtClean="0">
                            <a:latin typeface="Cambria Math"/>
                          </a:rPr>
                          <m:t>2</m:t>
                        </m:r>
                      </m:den>
                    </m:f>
                    <m:d>
                      <m:dPr>
                        <m:ctrlPr>
                          <a:rPr lang="en-US" b="0" i="1" smtClean="0">
                            <a:latin typeface="Cambria Math"/>
                          </a:rPr>
                        </m:ctrlPr>
                      </m:dPr>
                      <m:e>
                        <m:r>
                          <a:rPr lang="en-US" b="0" i="1" smtClean="0">
                            <a:latin typeface="Cambria Math"/>
                          </a:rPr>
                          <m:t>𝑥</m:t>
                        </m:r>
                        <m:r>
                          <a:rPr lang="en-US" b="0" i="1" smtClean="0">
                            <a:latin typeface="Cambria Math"/>
                          </a:rPr>
                          <m:t> −3</m:t>
                        </m:r>
                      </m:e>
                    </m:d>
                  </m:oMath>
                </a14:m>
                <a:endParaRPr lang="en-US" b="0"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524000"/>
                <a:ext cx="8229600" cy="4525963"/>
              </a:xfr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664816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Intercepts</a:t>
            </a:r>
            <a:endParaRPr lang="en-US" dirty="0"/>
          </a:p>
        </p:txBody>
      </p:sp>
      <p:sp>
        <p:nvSpPr>
          <p:cNvPr id="5" name="Content Placeholder 4"/>
          <p:cNvSpPr>
            <a:spLocks noGrp="1"/>
          </p:cNvSpPr>
          <p:nvPr>
            <p:ph idx="1"/>
          </p:nvPr>
        </p:nvSpPr>
        <p:spPr/>
        <p:txBody>
          <a:bodyPr>
            <a:normAutofit fontScale="85000" lnSpcReduction="20000"/>
          </a:bodyPr>
          <a:lstStyle/>
          <a:p>
            <a:r>
              <a:rPr lang="en-US" dirty="0" err="1" smtClean="0"/>
              <a:t>Def</a:t>
            </a:r>
            <a:r>
              <a:rPr lang="en-US" dirty="0" smtClean="0"/>
              <a:t>:    Solution points that lie on the vertical or horizontal axis. </a:t>
            </a:r>
          </a:p>
          <a:p>
            <a:endParaRPr lang="en-US" dirty="0"/>
          </a:p>
          <a:p>
            <a:r>
              <a:rPr lang="en-US" dirty="0" smtClean="0"/>
              <a:t>Thus you have vertical intercepts and horizontal intercepts – also referred to by the variable associated with the</a:t>
            </a:r>
          </a:p>
          <a:p>
            <a:pPr>
              <a:buNone/>
            </a:pPr>
            <a:r>
              <a:rPr lang="en-US" dirty="0" smtClean="0"/>
              <a:t>          range(dependent variable – generally y)(vertical)  or     </a:t>
            </a:r>
          </a:p>
          <a:p>
            <a:pPr>
              <a:buNone/>
            </a:pPr>
            <a:r>
              <a:rPr lang="en-US" dirty="0" smtClean="0"/>
              <a:t>          domain(independent variable – generally x) </a:t>
            </a:r>
          </a:p>
          <a:p>
            <a:pPr>
              <a:buNone/>
            </a:pPr>
            <a:r>
              <a:rPr lang="en-US" dirty="0"/>
              <a:t> </a:t>
            </a:r>
            <a:r>
              <a:rPr lang="en-US" dirty="0" smtClean="0"/>
              <a:t>                                    (horizontal)</a:t>
            </a:r>
          </a:p>
          <a:p>
            <a:endParaRPr lang="en-US" dirty="0"/>
          </a:p>
          <a:p>
            <a:r>
              <a:rPr lang="en-US" dirty="0" smtClean="0"/>
              <a:t> an intercept is a solution pair where ONE or both of the co-ordinates is 0.  </a:t>
            </a:r>
          </a:p>
        </p:txBody>
      </p:sp>
    </p:spTree>
    <p:extLst>
      <p:ext uri="{BB962C8B-B14F-4D97-AF65-F5344CB8AC3E}">
        <p14:creationId xmlns:p14="http://schemas.microsoft.com/office/powerpoint/2010/main" val="326330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Fundamental concepts of solving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An equation or an inequality contain TWO numbers (left side and right side)</a:t>
            </a:r>
          </a:p>
          <a:p>
            <a:r>
              <a:rPr lang="en-US" dirty="0" smtClean="0"/>
              <a:t>The numbers in the equation can be simplified  (this employs properties and does not change the value of the numbers) </a:t>
            </a:r>
          </a:p>
          <a:p>
            <a:r>
              <a:rPr lang="en-US" dirty="0" smtClean="0"/>
              <a:t>The numbers in the equation can be CHANGED with the condition that BOTH numbers are changed the same way.</a:t>
            </a:r>
          </a:p>
          <a:p>
            <a:r>
              <a:rPr lang="en-US" dirty="0" smtClean="0"/>
              <a:t>You have “solved” the equation when the sentence has been changed so that the desired variable is isolated. </a:t>
            </a:r>
          </a:p>
          <a:p>
            <a:r>
              <a:rPr lang="en-US" dirty="0" smtClean="0"/>
              <a:t>You isolate the variable by REMOVING (canceling) terms and factors that are attached to it</a:t>
            </a:r>
            <a:endParaRPr lang="en-US" dirty="0"/>
          </a:p>
        </p:txBody>
      </p:sp>
    </p:spTree>
    <p:extLst>
      <p:ext uri="{BB962C8B-B14F-4D97-AF65-F5344CB8AC3E}">
        <p14:creationId xmlns:p14="http://schemas.microsoft.com/office/powerpoint/2010/main" val="292841648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intercepts from graph</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graphicFrame>
        <p:nvGraphicFramePr>
          <p:cNvPr id="5" name="Object 3"/>
          <p:cNvGraphicFramePr>
            <a:graphicFrameLocks noChangeAspect="1"/>
          </p:cNvGraphicFramePr>
          <p:nvPr>
            <p:extLst>
              <p:ext uri="{D42A27DB-BD31-4B8C-83A1-F6EECF244321}">
                <p14:modId xmlns:p14="http://schemas.microsoft.com/office/powerpoint/2010/main" val="2572955598"/>
              </p:ext>
            </p:extLst>
          </p:nvPr>
        </p:nvGraphicFramePr>
        <p:xfrm>
          <a:off x="965200" y="1498600"/>
          <a:ext cx="6918325" cy="41941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692938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 intercepts from ALL equations(not just linear)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the intercepts are points – solution- of the relation therefore</a:t>
            </a:r>
          </a:p>
          <a:p>
            <a:r>
              <a:rPr lang="en-US" dirty="0" smtClean="0"/>
              <a:t>To find the vertical (y) intercept – solve/evaluate the relation with the independent (x) variable = 0</a:t>
            </a:r>
          </a:p>
          <a:p>
            <a:endParaRPr lang="en-US" dirty="0"/>
          </a:p>
          <a:p>
            <a:r>
              <a:rPr lang="en-US" dirty="0" smtClean="0"/>
              <a:t>To find the horizontal (x) intercept – solve/evaluate the relation with the dependent variable (y) = 0</a:t>
            </a:r>
          </a:p>
          <a:p>
            <a:r>
              <a:rPr lang="en-US" dirty="0" smtClean="0"/>
              <a:t>Intercepts are convenient for graphing when the equation is in standard form</a:t>
            </a:r>
          </a:p>
          <a:p>
            <a:r>
              <a:rPr lang="en-US" dirty="0" smtClean="0"/>
              <a:t>slope/intercept graphing is convenient when you are in slope/intercept form</a:t>
            </a:r>
            <a:endParaRPr lang="en-US" dirty="0"/>
          </a:p>
        </p:txBody>
      </p:sp>
    </p:spTree>
    <p:extLst>
      <p:ext uri="{BB962C8B-B14F-4D97-AF65-F5344CB8AC3E}">
        <p14:creationId xmlns:p14="http://schemas.microsoft.com/office/powerpoint/2010/main" val="22398984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 the intercepts and graph the lines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US" dirty="0" smtClean="0"/>
                  <a:t>RECALL :  If the equation is linear then you KNOW that 2 points are sufficient for determining the direction of the line. Finding both the intercepts satisfies this need </a:t>
                </a:r>
              </a:p>
              <a:p>
                <a:r>
                  <a:rPr lang="en-US" dirty="0" smtClean="0"/>
                  <a:t>-3x – 5y =  30</a:t>
                </a:r>
              </a:p>
              <a:p>
                <a:endParaRPr lang="en-US" dirty="0"/>
              </a:p>
              <a:p>
                <a:r>
                  <a:rPr lang="en-US" dirty="0" smtClean="0"/>
                  <a:t>2w + 5v = 18  (write your answers as (</a:t>
                </a:r>
                <a:r>
                  <a:rPr lang="en-US" dirty="0" err="1" smtClean="0"/>
                  <a:t>v,w</a:t>
                </a:r>
                <a:r>
                  <a:rPr lang="en-US" dirty="0" smtClean="0"/>
                  <a:t>) )</a:t>
                </a:r>
              </a:p>
              <a:p>
                <a:endParaRPr lang="en-US" dirty="0"/>
              </a:p>
              <a:p>
                <a:r>
                  <a:rPr lang="en-US" dirty="0"/>
                  <a:t> </a:t>
                </a:r>
                <a:r>
                  <a:rPr lang="en-US" dirty="0" smtClean="0"/>
                  <a:t>y = 3x – 12</a:t>
                </a:r>
              </a:p>
              <a:p>
                <a:endParaRPr lang="en-US" dirty="0"/>
              </a:p>
              <a:p>
                <a:r>
                  <a:rPr lang="en-US" dirty="0" smtClean="0"/>
                  <a:t> </a:t>
                </a:r>
                <a14:m>
                  <m:oMath xmlns:m="http://schemas.openxmlformats.org/officeDocument/2006/math">
                    <m:r>
                      <a:rPr lang="en-US" b="0" i="1" smtClean="0">
                        <a:latin typeface="Cambria Math"/>
                      </a:rPr>
                      <m:t>𝑦</m:t>
                    </m:r>
                    <m:r>
                      <a:rPr lang="en-US" b="0" i="1" smtClean="0">
                        <a:latin typeface="Cambria Math"/>
                      </a:rPr>
                      <m:t>=</m:t>
                    </m:r>
                    <m:f>
                      <m:fPr>
                        <m:ctrlPr>
                          <a:rPr lang="en-US" b="0" i="1" smtClean="0">
                            <a:latin typeface="Cambria Math"/>
                          </a:rPr>
                        </m:ctrlPr>
                      </m:fPr>
                      <m:num>
                        <m:r>
                          <a:rPr lang="en-US" b="0" i="1" smtClean="0">
                            <a:latin typeface="Cambria Math"/>
                          </a:rPr>
                          <m:t>𝑥</m:t>
                        </m:r>
                      </m:num>
                      <m:den>
                        <m:r>
                          <a:rPr lang="en-US" b="0" i="1" smtClean="0">
                            <a:latin typeface="Cambria Math"/>
                          </a:rPr>
                          <m:t>9</m:t>
                        </m:r>
                      </m:den>
                    </m:f>
                    <m:r>
                      <a:rPr lang="en-US" b="0" i="1" smtClean="0">
                        <a:latin typeface="Cambria Math"/>
                      </a:rPr>
                      <m:t>−2</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11" t="-2965"/>
                </a:stretch>
              </a:blipFill>
            </p:spPr>
            <p:txBody>
              <a:bodyPr/>
              <a:lstStyle/>
              <a:p>
                <a:r>
                  <a:rPr lang="en-US">
                    <a:noFill/>
                  </a:rPr>
                  <a:t> </a:t>
                </a:r>
              </a:p>
            </p:txBody>
          </p:sp>
        </mc:Fallback>
      </mc:AlternateContent>
    </p:spTree>
    <p:extLst>
      <p:ext uri="{BB962C8B-B14F-4D97-AF65-F5344CB8AC3E}">
        <p14:creationId xmlns:p14="http://schemas.microsoft.com/office/powerpoint/2010/main" val="279341165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of intercept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While the vertical and horizontal intercepts are frequently very important points in a given relation, their significance (meaning) is the same as any other point on the graph.</a:t>
            </a:r>
          </a:p>
          <a:p>
            <a:r>
              <a:rPr lang="en-US" dirty="0"/>
              <a:t> </a:t>
            </a:r>
            <a:r>
              <a:rPr lang="en-US" dirty="0" smtClean="0"/>
              <a:t>given any (</a:t>
            </a:r>
            <a:r>
              <a:rPr lang="en-US" dirty="0" err="1" smtClean="0"/>
              <a:t>x,y</a:t>
            </a:r>
            <a:r>
              <a:rPr lang="en-US" dirty="0" smtClean="0"/>
              <a:t>) – the significance is that for the value x the function yields the value y</a:t>
            </a:r>
          </a:p>
          <a:p>
            <a:r>
              <a:rPr lang="en-US" dirty="0" smtClean="0"/>
              <a:t>Ex.  A graph relates  the number of hours you work to the pay(pounds) you receive. </a:t>
            </a:r>
          </a:p>
          <a:p>
            <a:r>
              <a:rPr lang="en-US" dirty="0" smtClean="0"/>
              <a:t> Then the point    (0, 10) means that for working 0 hours you will receive 10 pounds  and the point (3,0) means that you work 3 hours and receive no pay. </a:t>
            </a:r>
            <a:endParaRPr lang="en-US" dirty="0"/>
          </a:p>
        </p:txBody>
      </p:sp>
    </p:spTree>
    <p:extLst>
      <p:ext uri="{BB962C8B-B14F-4D97-AF65-F5344CB8AC3E}">
        <p14:creationId xmlns:p14="http://schemas.microsoft.com/office/powerpoint/2010/main" val="19454911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 the relation between cost of pens (x) and cost of notebooks(y) is given by the equation  </a:t>
            </a:r>
          </a:p>
          <a:p>
            <a:pPr marL="0" indent="0">
              <a:buNone/>
            </a:pPr>
            <a:r>
              <a:rPr lang="en-US" dirty="0" smtClean="0"/>
              <a:t>                        3x + 5y = 15</a:t>
            </a:r>
          </a:p>
          <a:p>
            <a:r>
              <a:rPr lang="en-US" dirty="0" smtClean="0"/>
              <a:t> Find the vertical (y) intercept and explain what it means</a:t>
            </a:r>
          </a:p>
          <a:p>
            <a:r>
              <a:rPr lang="en-US" dirty="0" smtClean="0"/>
              <a:t>Find the horizontal (x) intercept and explain what it means </a:t>
            </a:r>
            <a:endParaRPr lang="en-US" dirty="0"/>
          </a:p>
        </p:txBody>
      </p:sp>
    </p:spTree>
    <p:extLst>
      <p:ext uri="{BB962C8B-B14F-4D97-AF65-F5344CB8AC3E}">
        <p14:creationId xmlns:p14="http://schemas.microsoft.com/office/powerpoint/2010/main" val="6190848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Ch</a:t>
            </a:r>
            <a:r>
              <a:rPr lang="en-US" dirty="0" smtClean="0"/>
              <a:t> 1 – Section 5</a:t>
            </a:r>
            <a:endParaRPr lang="en-US" dirty="0"/>
          </a:p>
        </p:txBody>
      </p:sp>
      <p:sp>
        <p:nvSpPr>
          <p:cNvPr id="5" name="Text Placeholder 4"/>
          <p:cNvSpPr>
            <a:spLocks noGrp="1"/>
          </p:cNvSpPr>
          <p:nvPr>
            <p:ph type="body" idx="1"/>
          </p:nvPr>
        </p:nvSpPr>
        <p:spPr/>
        <p:txBody>
          <a:bodyPr/>
          <a:lstStyle/>
          <a:p>
            <a:r>
              <a:rPr lang="en-US" dirty="0" smtClean="0"/>
              <a:t>Writing linear equations</a:t>
            </a:r>
            <a:endParaRPr lang="en-US" dirty="0"/>
          </a:p>
        </p:txBody>
      </p:sp>
    </p:spTree>
    <p:extLst>
      <p:ext uri="{BB962C8B-B14F-4D97-AF65-F5344CB8AC3E}">
        <p14:creationId xmlns:p14="http://schemas.microsoft.com/office/powerpoint/2010/main" val="83901655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Finding the equation for a line</a:t>
            </a:r>
            <a:endParaRPr lang="en-US" dirty="0"/>
          </a:p>
        </p:txBody>
      </p:sp>
      <p:sp>
        <p:nvSpPr>
          <p:cNvPr id="5" name="Content Placeholder 4"/>
          <p:cNvSpPr>
            <a:spLocks noGrp="1"/>
          </p:cNvSpPr>
          <p:nvPr>
            <p:ph idx="1"/>
          </p:nvPr>
        </p:nvSpPr>
        <p:spPr/>
        <p:txBody>
          <a:bodyPr/>
          <a:lstStyle/>
          <a:p>
            <a:r>
              <a:rPr lang="en-US" dirty="0" smtClean="0"/>
              <a:t>Recap :   given an equation for a line the line can be determined from either 2 points that satisfy the equation or a description of the line (</a:t>
            </a:r>
            <a:r>
              <a:rPr lang="en-US" dirty="0" err="1" smtClean="0"/>
              <a:t>ie</a:t>
            </a:r>
            <a:r>
              <a:rPr lang="en-US" dirty="0" smtClean="0"/>
              <a:t>. Slope and one point- usually y-intercept)</a:t>
            </a:r>
          </a:p>
          <a:p>
            <a:r>
              <a:rPr lang="en-US" dirty="0" smtClean="0"/>
              <a:t>Therefore given either 2 points or slope and one point you can determine a line. Since this information comes from the equation it is reasonable that given this information you can write the equation.</a:t>
            </a:r>
          </a:p>
          <a:p>
            <a:endParaRPr lang="en-US" dirty="0"/>
          </a:p>
        </p:txBody>
      </p:sp>
    </p:spTree>
    <p:extLst>
      <p:ext uri="{BB962C8B-B14F-4D97-AF65-F5344CB8AC3E}">
        <p14:creationId xmlns:p14="http://schemas.microsoft.com/office/powerpoint/2010/main" val="85094266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 1-</a:t>
            </a:r>
            <a:endParaRPr lang="en-US" dirty="0"/>
          </a:p>
        </p:txBody>
      </p:sp>
      <p:sp>
        <p:nvSpPr>
          <p:cNvPr id="3" name="Content Placeholder 2"/>
          <p:cNvSpPr>
            <a:spLocks noGrp="1"/>
          </p:cNvSpPr>
          <p:nvPr>
            <p:ph idx="1"/>
          </p:nvPr>
        </p:nvSpPr>
        <p:spPr/>
        <p:txBody>
          <a:bodyPr>
            <a:normAutofit fontScale="85000" lnSpcReduction="20000"/>
          </a:bodyPr>
          <a:lstStyle/>
          <a:p>
            <a:r>
              <a:rPr lang="en-US" dirty="0"/>
              <a:t>find the m value and b value of the line and write </a:t>
            </a:r>
            <a:br>
              <a:rPr lang="en-US" dirty="0"/>
            </a:br>
            <a:r>
              <a:rPr lang="en-US" dirty="0"/>
              <a:t>               y = mx + b</a:t>
            </a:r>
          </a:p>
          <a:p>
            <a:r>
              <a:rPr lang="en-US" dirty="0" smtClean="0"/>
              <a:t>Examples:</a:t>
            </a:r>
          </a:p>
          <a:p>
            <a:pPr marL="0" indent="0">
              <a:buNone/>
            </a:pPr>
            <a:r>
              <a:rPr lang="en-US" dirty="0" smtClean="0"/>
              <a:t>      A.  Write an equation for the line that goes through (0,7) and has a slope of -3</a:t>
            </a:r>
          </a:p>
          <a:p>
            <a:endParaRPr lang="en-US" dirty="0"/>
          </a:p>
          <a:p>
            <a:pPr marL="0" indent="0">
              <a:buNone/>
            </a:pPr>
            <a:r>
              <a:rPr lang="en-US" dirty="0" smtClean="0"/>
              <a:t>      B.  Write an equation for a line with a y-intercept of 3 and m= 0</a:t>
            </a:r>
          </a:p>
          <a:p>
            <a:endParaRPr lang="en-US" dirty="0"/>
          </a:p>
          <a:p>
            <a:pPr marL="0" indent="0">
              <a:buNone/>
            </a:pPr>
            <a:r>
              <a:rPr lang="en-US" dirty="0" smtClean="0"/>
              <a:t>      C.   Write an equation for a line with slope of 2/3  that goes through (9,2)</a:t>
            </a:r>
          </a:p>
          <a:p>
            <a:endParaRPr lang="en-US" dirty="0"/>
          </a:p>
          <a:p>
            <a:pPr marL="0" indent="0">
              <a:buNone/>
            </a:pPr>
            <a:r>
              <a:rPr lang="en-US" dirty="0" smtClean="0"/>
              <a:t>      D.  Write an equation for a line through (2,5) and (-1,7)</a:t>
            </a:r>
          </a:p>
          <a:p>
            <a:endParaRPr lang="en-US" dirty="0"/>
          </a:p>
        </p:txBody>
      </p:sp>
    </p:spTree>
    <p:extLst>
      <p:ext uri="{BB962C8B-B14F-4D97-AF65-F5344CB8AC3E}">
        <p14:creationId xmlns:p14="http://schemas.microsoft.com/office/powerpoint/2010/main" val="220772009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 1 (continued)Write equations for these lines</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807243055"/>
              </p:ext>
            </p:extLst>
          </p:nvPr>
        </p:nvGraphicFramePr>
        <p:xfrm>
          <a:off x="762000" y="1295400"/>
          <a:ext cx="7019925" cy="4295775"/>
        </p:xfrm>
        <a:graphic>
          <a:graphicData uri="http://schemas.openxmlformats.org/presentationml/2006/ole">
            <mc:AlternateContent xmlns:mc="http://schemas.openxmlformats.org/markup-compatibility/2006">
              <mc:Choice xmlns:v="urn:schemas-microsoft-com:vml" Requires="v">
                <p:oleObj spid="_x0000_s5145" name="Chart" r:id="rId3" imgW="7029450" imgH="4305300" progId="MSGraph.Chart.8">
                  <p:embed/>
                </p:oleObj>
              </mc:Choice>
              <mc:Fallback>
                <p:oleObj name="Chart" r:id="rId3" imgW="7029450" imgH="4305300" progId="MSGraph.Chart.8">
                  <p:embed/>
                  <p:pic>
                    <p:nvPicPr>
                      <p:cNvPr id="0"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295400"/>
                        <a:ext cx="7019925" cy="429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 name="Straight Arrow Connector 5"/>
          <p:cNvCxnSpPr/>
          <p:nvPr/>
        </p:nvCxnSpPr>
        <p:spPr>
          <a:xfrm flipV="1">
            <a:off x="1295400" y="1371600"/>
            <a:ext cx="3200400" cy="2209800"/>
          </a:xfrm>
          <a:prstGeom prst="straightConnector1">
            <a:avLst/>
          </a:prstGeom>
          <a:ln w="28575">
            <a:solidFill>
              <a:schemeClr val="accent4">
                <a:lumMod val="40000"/>
                <a:lumOff val="6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905000" y="1752600"/>
            <a:ext cx="1295400" cy="2362200"/>
          </a:xfrm>
          <a:prstGeom prst="straightConnector1">
            <a:avLst/>
          </a:prstGeom>
          <a:ln w="28575">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447800" y="4245428"/>
            <a:ext cx="2819400" cy="0"/>
          </a:xfrm>
          <a:prstGeom prst="straightConnector1">
            <a:avLst/>
          </a:prstGeom>
          <a:ln w="28575">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648200" y="1828800"/>
            <a:ext cx="0" cy="2819400"/>
          </a:xfrm>
          <a:prstGeom prst="straightConnector1">
            <a:avLst/>
          </a:prstGeom>
          <a:ln w="28575">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3423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subTnLst>
                                    <p:set>
                                      <p:cBhvr override="childStyle">
                                        <p:cTn dur="1" fill="hold" display="0" masterRel="nextClick" afterEffect="1"/>
                                        <p:tgtEl>
                                          <p:spTgt spid="25"/>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 2 : (y – y</a:t>
            </a:r>
            <a:r>
              <a:rPr lang="en-US" baseline="-25000" dirty="0" smtClean="0"/>
              <a:t>1</a:t>
            </a:r>
            <a:r>
              <a:rPr lang="en-US" dirty="0" smtClean="0"/>
              <a:t>) = m(x – x</a:t>
            </a:r>
            <a:r>
              <a:rPr lang="en-US" baseline="-25000" dirty="0" smtClean="0"/>
              <a:t>1</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a:t> write an equation for the line that goes through (0,7) and has a slope of -3</a:t>
            </a:r>
          </a:p>
          <a:p>
            <a:endParaRPr lang="en-US" dirty="0"/>
          </a:p>
          <a:p>
            <a:r>
              <a:rPr lang="en-US" dirty="0"/>
              <a:t>Write an equation for a line with a y-intercept of 3 and m= 0</a:t>
            </a:r>
          </a:p>
          <a:p>
            <a:endParaRPr lang="en-US" dirty="0"/>
          </a:p>
          <a:p>
            <a:r>
              <a:rPr lang="en-US" dirty="0"/>
              <a:t>Write an equation for a line with slope of 2/3  that goes through (9,2)</a:t>
            </a:r>
          </a:p>
          <a:p>
            <a:endParaRPr lang="en-US" dirty="0"/>
          </a:p>
          <a:p>
            <a:r>
              <a:rPr lang="en-US" dirty="0"/>
              <a:t>Write an equation for a line through (2,5) and (-1,7)</a:t>
            </a:r>
          </a:p>
          <a:p>
            <a:endParaRPr lang="en-US" dirty="0"/>
          </a:p>
          <a:p>
            <a:endParaRPr lang="en-US" dirty="0"/>
          </a:p>
        </p:txBody>
      </p:sp>
    </p:spTree>
    <p:extLst>
      <p:ext uri="{BB962C8B-B14F-4D97-AF65-F5344CB8AC3E}">
        <p14:creationId xmlns:p14="http://schemas.microsoft.com/office/powerpoint/2010/main" val="1511742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err="1" smtClean="0"/>
              <a:t>vs</a:t>
            </a:r>
            <a:r>
              <a:rPr lang="en-US" dirty="0" smtClean="0"/>
              <a:t> terms</a:t>
            </a:r>
            <a:endParaRPr lang="en-US" dirty="0"/>
          </a:p>
        </p:txBody>
      </p:sp>
      <p:sp>
        <p:nvSpPr>
          <p:cNvPr id="3" name="Content Placeholder 2"/>
          <p:cNvSpPr>
            <a:spLocks noGrp="1"/>
          </p:cNvSpPr>
          <p:nvPr>
            <p:ph idx="1"/>
          </p:nvPr>
        </p:nvSpPr>
        <p:spPr/>
        <p:txBody>
          <a:bodyPr/>
          <a:lstStyle/>
          <a:p>
            <a:r>
              <a:rPr lang="en-US" dirty="0" smtClean="0"/>
              <a:t> A term is any number that is added to another number -  a term can be canceled by using its opposite</a:t>
            </a:r>
          </a:p>
          <a:p>
            <a:endParaRPr lang="en-US" dirty="0"/>
          </a:p>
          <a:p>
            <a:r>
              <a:rPr lang="en-US" dirty="0" smtClean="0"/>
              <a:t>A factor is any number that is multiplied by another number – a term can be canceled by using its reciprocal</a:t>
            </a:r>
          </a:p>
          <a:p>
            <a:endParaRPr lang="en-US" dirty="0"/>
          </a:p>
        </p:txBody>
      </p:sp>
    </p:spTree>
    <p:extLst>
      <p:ext uri="{BB962C8B-B14F-4D97-AF65-F5344CB8AC3E}">
        <p14:creationId xmlns:p14="http://schemas.microsoft.com/office/powerpoint/2010/main" val="419385219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2 (continued)</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556835020"/>
              </p:ext>
            </p:extLst>
          </p:nvPr>
        </p:nvGraphicFramePr>
        <p:xfrm>
          <a:off x="762000" y="1295400"/>
          <a:ext cx="7019925" cy="4295775"/>
        </p:xfrm>
        <a:graphic>
          <a:graphicData uri="http://schemas.openxmlformats.org/presentationml/2006/ole">
            <mc:AlternateContent xmlns:mc="http://schemas.openxmlformats.org/markup-compatibility/2006">
              <mc:Choice xmlns:v="urn:schemas-microsoft-com:vml" Requires="v">
                <p:oleObj spid="_x0000_s6166" name="Chart" r:id="rId3" imgW="7029450" imgH="4305300" progId="MSGraph.Chart.8">
                  <p:embed/>
                </p:oleObj>
              </mc:Choice>
              <mc:Fallback>
                <p:oleObj name="Chart" r:id="rId3" imgW="7029450" imgH="4305300" progId="MSGraph.Chart.8">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295400"/>
                        <a:ext cx="7019925" cy="429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 name="Straight Arrow Connector 5"/>
          <p:cNvCxnSpPr/>
          <p:nvPr/>
        </p:nvCxnSpPr>
        <p:spPr>
          <a:xfrm flipV="1">
            <a:off x="1295400" y="1371600"/>
            <a:ext cx="3200400" cy="2209800"/>
          </a:xfrm>
          <a:prstGeom prst="straightConnector1">
            <a:avLst/>
          </a:prstGeom>
          <a:ln w="28575">
            <a:solidFill>
              <a:schemeClr val="accent4">
                <a:lumMod val="40000"/>
                <a:lumOff val="6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905000" y="1752600"/>
            <a:ext cx="1295400" cy="2362200"/>
          </a:xfrm>
          <a:prstGeom prst="straightConnector1">
            <a:avLst/>
          </a:prstGeom>
          <a:ln w="28575">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447800" y="4245428"/>
            <a:ext cx="2819400" cy="0"/>
          </a:xfrm>
          <a:prstGeom prst="straightConnector1">
            <a:avLst/>
          </a:prstGeom>
          <a:ln w="28575">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648200" y="1828800"/>
            <a:ext cx="0" cy="2819400"/>
          </a:xfrm>
          <a:prstGeom prst="straightConnector1">
            <a:avLst/>
          </a:prstGeom>
          <a:ln w="28575">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06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subTnLst>
                                    <p:set>
                                      <p:cBhvr override="childStyle">
                                        <p:cTn dur="1" fill="hold" display="0" masterRel="nextClick" afterEffect="1"/>
                                        <p:tgtEl>
                                          <p:spTgt spid="25"/>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Parallel and perpendicular lines</a:t>
            </a:r>
            <a:endParaRPr lang="en-US" dirty="0"/>
          </a:p>
        </p:txBody>
      </p:sp>
      <p:sp>
        <p:nvSpPr>
          <p:cNvPr id="3" name="Content Placeholder 2"/>
          <p:cNvSpPr>
            <a:spLocks noGrp="1"/>
          </p:cNvSpPr>
          <p:nvPr>
            <p:ph idx="1"/>
          </p:nvPr>
        </p:nvSpPr>
        <p:spPr/>
        <p:txBody>
          <a:bodyPr/>
          <a:lstStyle/>
          <a:p>
            <a:r>
              <a:rPr lang="en-US" dirty="0" smtClean="0"/>
              <a:t>FACT:  parallel lines have the same slope</a:t>
            </a:r>
          </a:p>
          <a:p>
            <a:r>
              <a:rPr lang="en-US" dirty="0" smtClean="0"/>
              <a:t>FACT: perpendicular lines have slopes that are both opposite signs and reciprocal (</a:t>
            </a:r>
            <a:r>
              <a:rPr lang="en-US" dirty="0" err="1" smtClean="0"/>
              <a:t>ie</a:t>
            </a:r>
            <a:r>
              <a:rPr lang="en-US" dirty="0" smtClean="0"/>
              <a:t>: if you multiply the slopes of perpendicular lines the product is -1)</a:t>
            </a:r>
            <a:endParaRPr lang="en-US" dirty="0"/>
          </a:p>
        </p:txBody>
      </p:sp>
    </p:spTree>
    <p:extLst>
      <p:ext uri="{BB962C8B-B14F-4D97-AF65-F5344CB8AC3E}">
        <p14:creationId xmlns:p14="http://schemas.microsoft.com/office/powerpoint/2010/main" val="206485338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Determine if 2 lines are parallel, perpendicular or neither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  y = 2x – 7</a:t>
                </a:r>
              </a:p>
              <a:p>
                <a:pPr marL="0" indent="0">
                  <a:buNone/>
                </a:pPr>
                <a:r>
                  <a:rPr lang="en-US" dirty="0" smtClean="0"/>
                  <a:t>     y = 7 + 2x</a:t>
                </a:r>
                <a:endParaRPr lang="en-US" dirty="0"/>
              </a:p>
              <a:p>
                <a:endParaRPr lang="en-US" dirty="0" smtClean="0"/>
              </a:p>
              <a:p>
                <a:r>
                  <a:rPr lang="en-US" dirty="0"/>
                  <a:t> </a:t>
                </a:r>
                <a14:m>
                  <m:oMath xmlns:m="http://schemas.openxmlformats.org/officeDocument/2006/math">
                    <m:r>
                      <a:rPr lang="en-US" b="0" i="1" smtClean="0">
                        <a:latin typeface="Cambria Math"/>
                      </a:rPr>
                      <m:t>𝑦</m:t>
                    </m:r>
                    <m:r>
                      <a:rPr lang="en-US" b="0" i="1" smtClean="0">
                        <a:latin typeface="Cambria Math"/>
                      </a:rPr>
                      <m:t>=3 − </m:t>
                    </m:r>
                    <m:f>
                      <m:fPr>
                        <m:ctrlPr>
                          <a:rPr lang="en-US" b="0" i="1" smtClean="0">
                            <a:latin typeface="Cambria Math"/>
                          </a:rPr>
                        </m:ctrlPr>
                      </m:fPr>
                      <m:num>
                        <m:r>
                          <a:rPr lang="en-US" b="0" i="1" smtClean="0">
                            <a:latin typeface="Cambria Math"/>
                          </a:rPr>
                          <m:t>𝑥</m:t>
                        </m:r>
                      </m:num>
                      <m:den>
                        <m:r>
                          <a:rPr lang="en-US" b="0" i="1" smtClean="0">
                            <a:latin typeface="Cambria Math"/>
                          </a:rPr>
                          <m:t>5</m:t>
                        </m:r>
                      </m:den>
                    </m:f>
                  </m:oMath>
                </a14:m>
                <a:endParaRPr lang="en-US" dirty="0" smtClean="0"/>
              </a:p>
              <a:p>
                <a:pPr marL="0" indent="0">
                  <a:buNone/>
                </a:pPr>
                <a:r>
                  <a:rPr lang="en-US" dirty="0" smtClean="0"/>
                  <a:t>     y – 5x = 3</a:t>
                </a:r>
                <a:endParaRPr lang="en-US" dirty="0"/>
              </a:p>
              <a:p>
                <a:endParaRPr lang="en-US" dirty="0" smtClean="0"/>
              </a:p>
              <a:p>
                <a:r>
                  <a:rPr lang="en-US" dirty="0"/>
                  <a:t> </a:t>
                </a:r>
                <a14:m>
                  <m:oMath xmlns:m="http://schemas.openxmlformats.org/officeDocument/2006/math">
                    <m:r>
                      <a:rPr lang="en-US" b="0" i="1" smtClean="0">
                        <a:latin typeface="Cambria Math"/>
                      </a:rPr>
                      <m:t>3</m:t>
                    </m:r>
                    <m:r>
                      <a:rPr lang="en-US" b="0" i="1" smtClean="0">
                        <a:latin typeface="Cambria Math"/>
                      </a:rPr>
                      <m:t>𝑥</m:t>
                    </m:r>
                    <m:r>
                      <a:rPr lang="en-US" b="0" i="1" smtClean="0">
                        <a:latin typeface="Cambria Math"/>
                      </a:rPr>
                      <m:t> −2</m:t>
                    </m:r>
                    <m:r>
                      <a:rPr lang="en-US" b="0" i="1" smtClean="0">
                        <a:latin typeface="Cambria Math"/>
                      </a:rPr>
                      <m:t>𝑦</m:t>
                    </m:r>
                    <m:r>
                      <a:rPr lang="en-US" b="0" i="1" smtClean="0">
                        <a:latin typeface="Cambria Math"/>
                      </a:rPr>
                      <m:t>=7</m:t>
                    </m:r>
                  </m:oMath>
                </a14:m>
                <a:endParaRPr lang="en-US" dirty="0" smtClean="0"/>
              </a:p>
              <a:p>
                <a:pPr marL="0" indent="0">
                  <a:buNone/>
                </a:pPr>
                <a:r>
                  <a:rPr lang="en-US" dirty="0"/>
                  <a:t> </a:t>
                </a:r>
                <a:r>
                  <a:rPr lang="en-US" dirty="0" smtClean="0"/>
                  <a:t>    </a:t>
                </a:r>
                <a14:m>
                  <m:oMath xmlns:m="http://schemas.openxmlformats.org/officeDocument/2006/math">
                    <m:r>
                      <a:rPr lang="en-US" b="0" i="1" smtClean="0">
                        <a:latin typeface="Cambria Math"/>
                      </a:rPr>
                      <m:t>2</m:t>
                    </m:r>
                    <m:r>
                      <a:rPr lang="en-US" b="0" i="1" smtClean="0">
                        <a:latin typeface="Cambria Math"/>
                      </a:rPr>
                      <m:t>𝑥</m:t>
                    </m:r>
                    <m:r>
                      <a:rPr lang="en-US" b="0" i="1" smtClean="0">
                        <a:latin typeface="Cambria Math"/>
                      </a:rPr>
                      <m:t>−3</m:t>
                    </m:r>
                    <m:r>
                      <a:rPr lang="en-US" b="0" i="1" smtClean="0">
                        <a:latin typeface="Cambria Math"/>
                      </a:rPr>
                      <m:t>𝑦</m:t>
                    </m:r>
                    <m:r>
                      <a:rPr lang="en-US" b="0" i="1" smtClean="0">
                        <a:latin typeface="Cambria Math"/>
                      </a:rPr>
                      <m:t>=9</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259" t="-1348"/>
                </a:stretch>
              </a:blipFill>
            </p:spPr>
            <p:txBody>
              <a:bodyPr/>
              <a:lstStyle/>
              <a:p>
                <a:r>
                  <a:rPr lang="en-US">
                    <a:noFill/>
                  </a:rPr>
                  <a:t> </a:t>
                </a:r>
              </a:p>
            </p:txBody>
          </p:sp>
        </mc:Fallback>
      </mc:AlternateContent>
    </p:spTree>
    <p:extLst>
      <p:ext uri="{BB962C8B-B14F-4D97-AF65-F5344CB8AC3E}">
        <p14:creationId xmlns:p14="http://schemas.microsoft.com/office/powerpoint/2010/main" val="136163269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a:t>
            </a:r>
            <a:r>
              <a:rPr lang="en-US" dirty="0" smtClean="0"/>
              <a:t> 1 – Section 6</a:t>
            </a:r>
            <a:endParaRPr lang="en-US" dirty="0"/>
          </a:p>
        </p:txBody>
      </p:sp>
      <p:sp>
        <p:nvSpPr>
          <p:cNvPr id="3" name="Text Placeholder 2"/>
          <p:cNvSpPr>
            <a:spLocks noGrp="1"/>
          </p:cNvSpPr>
          <p:nvPr>
            <p:ph type="body" idx="1"/>
          </p:nvPr>
        </p:nvSpPr>
        <p:spPr/>
        <p:txBody>
          <a:bodyPr/>
          <a:lstStyle/>
          <a:p>
            <a:r>
              <a:rPr lang="en-US" dirty="0" smtClean="0"/>
              <a:t>Linear models</a:t>
            </a:r>
            <a:endParaRPr lang="en-US" dirty="0"/>
          </a:p>
        </p:txBody>
      </p:sp>
    </p:spTree>
    <p:extLst>
      <p:ext uri="{BB962C8B-B14F-4D97-AF65-F5344CB8AC3E}">
        <p14:creationId xmlns:p14="http://schemas.microsoft.com/office/powerpoint/2010/main" val="36883336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Linear models from data</a:t>
            </a:r>
            <a:endParaRPr lang="en-US" dirty="0"/>
          </a:p>
        </p:txBody>
      </p:sp>
      <p:sp>
        <p:nvSpPr>
          <p:cNvPr id="5" name="Content Placeholder 4"/>
          <p:cNvSpPr>
            <a:spLocks noGrp="1"/>
          </p:cNvSpPr>
          <p:nvPr>
            <p:ph idx="1"/>
          </p:nvPr>
        </p:nvSpPr>
        <p:spPr/>
        <p:txBody>
          <a:bodyPr>
            <a:normAutofit fontScale="92500"/>
          </a:bodyPr>
          <a:lstStyle/>
          <a:p>
            <a:r>
              <a:rPr lang="en-US" dirty="0" smtClean="0"/>
              <a:t> A linear model is an equation that is used to predict values of y and x based on known information</a:t>
            </a:r>
          </a:p>
          <a:p>
            <a:r>
              <a:rPr lang="en-US" dirty="0"/>
              <a:t> </a:t>
            </a:r>
            <a:r>
              <a:rPr lang="en-US" dirty="0" smtClean="0"/>
              <a:t>A linear model is a linear equation where x and y have labels associated with them</a:t>
            </a:r>
          </a:p>
          <a:p>
            <a:endParaRPr lang="en-US" dirty="0"/>
          </a:p>
          <a:p>
            <a:r>
              <a:rPr lang="en-US" dirty="0" smtClean="0"/>
              <a:t>To find a linear model determine pertinent information from the table or words used to describe the data. – pertinent information is slope(rate of change) and related numbers (ordered pairs)</a:t>
            </a:r>
            <a:endParaRPr lang="en-US" dirty="0"/>
          </a:p>
        </p:txBody>
      </p:sp>
    </p:spTree>
    <p:extLst>
      <p:ext uri="{BB962C8B-B14F-4D97-AF65-F5344CB8AC3E}">
        <p14:creationId xmlns:p14="http://schemas.microsoft.com/office/powerpoint/2010/main" val="299933616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lnSpcReduction="10000"/>
          </a:bodyPr>
          <a:lstStyle/>
          <a:p>
            <a:r>
              <a:rPr lang="en-US" dirty="0" smtClean="0"/>
              <a:t>An ant is traveling </a:t>
            </a:r>
            <a:r>
              <a:rPr lang="en-US" dirty="0"/>
              <a:t>3</a:t>
            </a:r>
            <a:r>
              <a:rPr lang="en-US" dirty="0" smtClean="0"/>
              <a:t> feet every 2 seconds in a straight line towards a food spill.  After 3 seconds he is 5 feet away from the spill. </a:t>
            </a:r>
          </a:p>
          <a:p>
            <a:r>
              <a:rPr lang="en-US" dirty="0" smtClean="0"/>
              <a:t>Write a linear model for this situation.</a:t>
            </a:r>
          </a:p>
          <a:p>
            <a:r>
              <a:rPr lang="en-US" dirty="0" smtClean="0"/>
              <a:t>When will the ant arrive at the food spill?</a:t>
            </a:r>
          </a:p>
          <a:p>
            <a:r>
              <a:rPr lang="en-US" dirty="0" smtClean="0"/>
              <a:t>How far away from the spill was he when we started timing his progress?</a:t>
            </a:r>
          </a:p>
          <a:p>
            <a:r>
              <a:rPr lang="en-US" dirty="0" smtClean="0"/>
              <a:t>Where was he 3 sec. before we started timing his progress?</a:t>
            </a:r>
          </a:p>
          <a:p>
            <a:pPr marL="0" indent="0">
              <a:buNone/>
            </a:pPr>
            <a:r>
              <a:rPr lang="en-US" dirty="0" smtClean="0"/>
              <a:t>    </a:t>
            </a:r>
            <a:endParaRPr lang="en-US" dirty="0"/>
          </a:p>
        </p:txBody>
      </p:sp>
    </p:spTree>
    <p:extLst>
      <p:ext uri="{BB962C8B-B14F-4D97-AF65-F5344CB8AC3E}">
        <p14:creationId xmlns:p14="http://schemas.microsoft.com/office/powerpoint/2010/main" val="108004364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Linear models from scatter plots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4715178"/>
              </p:ext>
            </p:extLst>
          </p:nvPr>
        </p:nvGraphicFramePr>
        <p:xfrm>
          <a:off x="457200" y="1600201"/>
          <a:ext cx="5334000" cy="3886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834743" y="1219200"/>
            <a:ext cx="2590800" cy="2308324"/>
          </a:xfrm>
          <a:prstGeom prst="rect">
            <a:avLst/>
          </a:prstGeom>
          <a:noFill/>
        </p:spPr>
        <p:txBody>
          <a:bodyPr wrap="square" rtlCol="0">
            <a:spAutoFit/>
          </a:bodyPr>
          <a:lstStyle/>
          <a:p>
            <a:r>
              <a:rPr lang="en-US" dirty="0" smtClean="0"/>
              <a:t>Write a linear model for the money in this bank account on any given day.</a:t>
            </a:r>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149947263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a:t>
            </a:r>
            <a:r>
              <a:rPr lang="en-US" dirty="0" smtClean="0"/>
              <a:t> 1 – Section 7</a:t>
            </a:r>
            <a:endParaRPr lang="en-US" dirty="0"/>
          </a:p>
        </p:txBody>
      </p:sp>
      <p:sp>
        <p:nvSpPr>
          <p:cNvPr id="3" name="Text Placeholder 2"/>
          <p:cNvSpPr>
            <a:spLocks noGrp="1"/>
          </p:cNvSpPr>
          <p:nvPr>
            <p:ph type="body" idx="1"/>
          </p:nvPr>
        </p:nvSpPr>
        <p:spPr/>
        <p:txBody>
          <a:bodyPr/>
          <a:lstStyle/>
          <a:p>
            <a:r>
              <a:rPr lang="en-US" dirty="0" smtClean="0"/>
              <a:t>Functions and function notation</a:t>
            </a:r>
            <a:endParaRPr lang="en-US" dirty="0"/>
          </a:p>
        </p:txBody>
      </p:sp>
    </p:spTree>
    <p:extLst>
      <p:ext uri="{BB962C8B-B14F-4D97-AF65-F5344CB8AC3E}">
        <p14:creationId xmlns:p14="http://schemas.microsoft.com/office/powerpoint/2010/main" val="381052484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Definition</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 a relation is any rule (table, graph, equation, or procedure) that connects numbers in a domain to numbers in the range.  Domain </a:t>
            </a:r>
            <a:r>
              <a:rPr lang="en-US" dirty="0" err="1" smtClean="0"/>
              <a:t>vs</a:t>
            </a:r>
            <a:r>
              <a:rPr lang="en-US" dirty="0" smtClean="0"/>
              <a:t> range is frequently an arbitrary designation</a:t>
            </a:r>
          </a:p>
          <a:p>
            <a:r>
              <a:rPr lang="en-US" dirty="0" smtClean="0"/>
              <a:t>A function is a relation in which the domain is designated and each value of the domain has a unique output from the range</a:t>
            </a:r>
          </a:p>
          <a:p>
            <a:endParaRPr lang="en-US" dirty="0"/>
          </a:p>
          <a:p>
            <a:r>
              <a:rPr lang="en-US" dirty="0" smtClean="0"/>
              <a:t> </a:t>
            </a:r>
            <a:r>
              <a:rPr lang="en-US" dirty="0" err="1" smtClean="0"/>
              <a:t>ie</a:t>
            </a:r>
            <a:r>
              <a:rPr lang="en-US" dirty="0" smtClean="0"/>
              <a:t> :  we say that “y is a function of x”</a:t>
            </a:r>
          </a:p>
          <a:p>
            <a:pPr marL="0" indent="0">
              <a:buNone/>
            </a:pPr>
            <a:r>
              <a:rPr lang="en-US" dirty="0"/>
              <a:t> </a:t>
            </a:r>
            <a:r>
              <a:rPr lang="en-US" dirty="0" smtClean="0"/>
              <a:t>    if for any given value of x(domain – input)</a:t>
            </a:r>
          </a:p>
          <a:p>
            <a:pPr marL="0" indent="0">
              <a:buNone/>
            </a:pPr>
            <a:r>
              <a:rPr lang="en-US" dirty="0"/>
              <a:t> </a:t>
            </a:r>
            <a:r>
              <a:rPr lang="en-US" dirty="0" smtClean="0"/>
              <a:t>    you can find only one value of y(range – output)</a:t>
            </a:r>
          </a:p>
          <a:p>
            <a:pPr marL="0" indent="0">
              <a:buNone/>
            </a:pPr>
            <a:r>
              <a:rPr lang="en-US" dirty="0"/>
              <a:t> </a:t>
            </a:r>
            <a:r>
              <a:rPr lang="en-US" dirty="0" smtClean="0"/>
              <a:t>     which satisfies the given “rule” (table, graph, equation,</a:t>
            </a:r>
          </a:p>
          <a:p>
            <a:pPr marL="0" indent="0">
              <a:buNone/>
            </a:pPr>
            <a:r>
              <a:rPr lang="en-US" dirty="0"/>
              <a:t> </a:t>
            </a:r>
            <a:r>
              <a:rPr lang="en-US" dirty="0" smtClean="0"/>
              <a:t>                                                                                  words)</a:t>
            </a:r>
            <a:endParaRPr lang="en-US" dirty="0"/>
          </a:p>
        </p:txBody>
      </p:sp>
    </p:spTree>
    <p:extLst>
      <p:ext uri="{BB962C8B-B14F-4D97-AF65-F5344CB8AC3E}">
        <p14:creationId xmlns:p14="http://schemas.microsoft.com/office/powerpoint/2010/main" val="309318883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determine if the following are functions</a:t>
            </a:r>
            <a:endParaRPr lang="en-US" dirty="0"/>
          </a:p>
        </p:txBody>
      </p:sp>
      <p:sp>
        <p:nvSpPr>
          <p:cNvPr id="3" name="Content Placeholder 2"/>
          <p:cNvSpPr>
            <a:spLocks noGrp="1"/>
          </p:cNvSpPr>
          <p:nvPr>
            <p:ph idx="1"/>
          </p:nvPr>
        </p:nvSpPr>
        <p:spPr/>
        <p:txBody>
          <a:bodyPr/>
          <a:lstStyle/>
          <a:p>
            <a:r>
              <a:rPr lang="en-US" dirty="0" smtClean="0"/>
              <a:t>Procedures (a rule stated in words)</a:t>
            </a:r>
            <a:endParaRPr lang="en-US" dirty="0" smtClean="0"/>
          </a:p>
          <a:p>
            <a:r>
              <a:rPr lang="en-US" dirty="0" smtClean="0"/>
              <a:t>tables </a:t>
            </a:r>
            <a:r>
              <a:rPr lang="en-US" dirty="0" smtClean="0"/>
              <a:t>(finite list of points – or partial list of infinite set showing a pattern)</a:t>
            </a:r>
            <a:endParaRPr lang="en-US" dirty="0" smtClean="0"/>
          </a:p>
          <a:p>
            <a:r>
              <a:rPr lang="en-US" dirty="0" smtClean="0"/>
              <a:t>Graphs (on the coordinate plane)</a:t>
            </a:r>
            <a:endParaRPr lang="en-US" dirty="0" smtClean="0"/>
          </a:p>
          <a:p>
            <a:r>
              <a:rPr lang="en-US" dirty="0" smtClean="0"/>
              <a:t>Equations (two variables implied)</a:t>
            </a:r>
            <a:endParaRPr lang="en-US" dirty="0" smtClean="0"/>
          </a:p>
          <a:p>
            <a:endParaRPr lang="en-US" dirty="0"/>
          </a:p>
        </p:txBody>
      </p:sp>
    </p:spTree>
    <p:extLst>
      <p:ext uri="{BB962C8B-B14F-4D97-AF65-F5344CB8AC3E}">
        <p14:creationId xmlns:p14="http://schemas.microsoft.com/office/powerpoint/2010/main" val="2423665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2"/>
          <p:cNvSpPr>
            <a:spLocks noGrp="1" noChangeArrowheads="1"/>
          </p:cNvSpPr>
          <p:nvPr>
            <p:ph type="title"/>
          </p:nvPr>
        </p:nvSpPr>
        <p:spPr/>
        <p:txBody>
          <a:bodyPr>
            <a:normAutofit fontScale="90000"/>
          </a:bodyPr>
          <a:lstStyle/>
          <a:p>
            <a:pPr eaLnBrk="1" hangingPunct="1"/>
            <a:r>
              <a:rPr lang="en-US" smtClean="0"/>
              <a:t>Examples – changing equations</a:t>
            </a:r>
          </a:p>
        </p:txBody>
      </p:sp>
      <mc:AlternateContent xmlns:mc="http://schemas.openxmlformats.org/markup-compatibility/2006" xmlns:a14="http://schemas.microsoft.com/office/drawing/2010/main">
        <mc:Choice Requires="a14">
          <p:sp>
            <p:nvSpPr>
              <p:cNvPr id="7171" name="Rectangle 3"/>
              <p:cNvSpPr>
                <a:spLocks noGrp="1" noChangeArrowheads="1"/>
              </p:cNvSpPr>
              <p:nvPr>
                <p:ph sz="half" idx="1"/>
              </p:nvPr>
            </p:nvSpPr>
            <p:spPr>
              <a:xfrm>
                <a:off x="533400" y="1447800"/>
                <a:ext cx="3808412" cy="4114800"/>
              </a:xfrm>
            </p:spPr>
            <p:txBody>
              <a:bodyPr>
                <a:normAutofit fontScale="70000" lnSpcReduction="20000"/>
              </a:bodyPr>
              <a:lstStyle/>
              <a:p>
                <a:pPr marL="0" indent="0" eaLnBrk="1" hangingPunct="1">
                  <a:buNone/>
                  <a:defRPr/>
                </a:pPr>
                <a:r>
                  <a:rPr lang="en-US" dirty="0" smtClean="0"/>
                  <a:t>Change is a matter of choice-</a:t>
                </a:r>
              </a:p>
              <a:p>
                <a:pPr marL="0" indent="0" eaLnBrk="1" hangingPunct="1">
                  <a:buNone/>
                  <a:defRPr/>
                </a:pPr>
                <a:r>
                  <a:rPr lang="en-US" dirty="0" smtClean="0"/>
                  <a:t>You can change ANY way you want as long as it is BOTH numbers (sides)</a:t>
                </a:r>
              </a:p>
              <a:p>
                <a:pPr marL="514350" indent="-514350" eaLnBrk="1" hangingPunct="1">
                  <a:buFont typeface="Wingdings" pitchFamily="2" charset="2"/>
                  <a:buAutoNum type="alphaLcPeriod" startAt="2"/>
                  <a:defRPr/>
                </a:pPr>
                <a:endParaRPr lang="en-US" dirty="0" smtClean="0"/>
              </a:p>
              <a:p>
                <a:pPr marL="0" indent="0" eaLnBrk="1" hangingPunct="1">
                  <a:buNone/>
                  <a:defRPr/>
                </a:pPr>
                <a:r>
                  <a:rPr lang="en-US" dirty="0" smtClean="0"/>
                  <a:t>a.     5x = 10</a:t>
                </a:r>
              </a:p>
              <a:p>
                <a:pPr eaLnBrk="1" hangingPunct="1">
                  <a:buFont typeface="Wingdings" pitchFamily="2" charset="2"/>
                  <a:buNone/>
                  <a:defRPr/>
                </a:pPr>
                <a:endParaRPr lang="en-US" dirty="0" smtClean="0"/>
              </a:p>
              <a:p>
                <a:pPr marL="0" indent="0" eaLnBrk="1" hangingPunct="1">
                  <a:buNone/>
                  <a:defRPr/>
                </a:pPr>
                <a:r>
                  <a:rPr lang="en-US" dirty="0" smtClean="0"/>
                  <a:t>b.     4 =  -3 + y</a:t>
                </a:r>
              </a:p>
              <a:p>
                <a:pPr marL="514350" indent="-514350" eaLnBrk="1" hangingPunct="1">
                  <a:buFont typeface="Wingdings" pitchFamily="2" charset="2"/>
                  <a:buAutoNum type="alphaLcPeriod" startAt="3"/>
                  <a:defRPr/>
                </a:pPr>
                <a:endParaRPr lang="en-US" dirty="0"/>
              </a:p>
              <a:p>
                <a:pPr marL="514350" indent="-514350">
                  <a:buFont typeface="Wingdings" pitchFamily="2" charset="2"/>
                  <a:buAutoNum type="alphaLcPeriod" startAt="3"/>
                  <a:defRPr/>
                </a:pPr>
                <a:r>
                  <a:rPr lang="en-US" dirty="0" smtClean="0"/>
                  <a:t>  </a:t>
                </a:r>
                <a14:m>
                  <m:oMath xmlns:m="http://schemas.openxmlformats.org/officeDocument/2006/math">
                    <m:r>
                      <a:rPr lang="en-US" i="1">
                        <a:latin typeface="Cambria Math"/>
                      </a:rPr>
                      <m:t>91= </m:t>
                    </m:r>
                    <m:f>
                      <m:fPr>
                        <m:ctrlPr>
                          <a:rPr lang="en-US" i="1">
                            <a:latin typeface="Cambria Math"/>
                          </a:rPr>
                        </m:ctrlPr>
                      </m:fPr>
                      <m:num>
                        <m:r>
                          <a:rPr lang="en-US" i="1">
                            <a:latin typeface="Cambria Math"/>
                          </a:rPr>
                          <m:t>7</m:t>
                        </m:r>
                      </m:num>
                      <m:den>
                        <m:r>
                          <a:rPr lang="en-US" i="1">
                            <a:latin typeface="Cambria Math"/>
                          </a:rPr>
                          <m:t>2</m:t>
                        </m:r>
                      </m:den>
                    </m:f>
                    <m:r>
                      <a:rPr lang="en-US" i="1">
                        <a:latin typeface="Cambria Math"/>
                      </a:rPr>
                      <m:t>𝑥</m:t>
                    </m:r>
                  </m:oMath>
                </a14:m>
                <a:endParaRPr lang="en-US" dirty="0" smtClean="0"/>
              </a:p>
              <a:p>
                <a:pPr marL="514350" indent="-514350">
                  <a:buFont typeface="Wingdings" pitchFamily="2" charset="2"/>
                  <a:buAutoNum type="alphaLcPeriod" startAt="3"/>
                  <a:defRPr/>
                </a:pPr>
                <a:endParaRPr lang="en-US" dirty="0" smtClean="0"/>
              </a:p>
              <a:p>
                <a:pPr marL="514350" indent="-514350">
                  <a:buFont typeface="Wingdings" pitchFamily="2" charset="2"/>
                  <a:buAutoNum type="alphaLcPeriod" startAt="3"/>
                  <a:defRPr/>
                </a:pPr>
                <a:r>
                  <a:rPr lang="en-US" dirty="0"/>
                  <a:t>M + 2/5 </a:t>
                </a:r>
                <a:r>
                  <a:rPr lang="en-US" dirty="0" smtClean="0"/>
                  <a:t>= </a:t>
                </a:r>
                <a:r>
                  <a:rPr lang="en-US" dirty="0"/>
                  <a:t>9/7</a:t>
                </a:r>
                <a:endParaRPr lang="en-US" dirty="0" smtClean="0"/>
              </a:p>
            </p:txBody>
          </p:sp>
        </mc:Choice>
        <mc:Fallback xmlns="">
          <p:sp>
            <p:nvSpPr>
              <p:cNvPr id="7171" name="Rectangle 3"/>
              <p:cNvSpPr>
                <a:spLocks noGrp="1" noRot="1" noChangeAspect="1" noMove="1" noResize="1" noEditPoints="1" noAdjustHandles="1" noChangeArrowheads="1" noChangeShapeType="1" noTextEdit="1"/>
              </p:cNvSpPr>
              <p:nvPr>
                <p:ph sz="half" idx="1"/>
              </p:nvPr>
            </p:nvSpPr>
            <p:spPr>
              <a:xfrm>
                <a:off x="533400" y="1447800"/>
                <a:ext cx="3808412" cy="4114800"/>
              </a:xfrm>
              <a:blipFill rotWithShape="1">
                <a:blip r:embed="rId2"/>
                <a:stretch>
                  <a:fillRect l="-1763" t="-20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172" name="Rectangle 4"/>
              <p:cNvSpPr>
                <a:spLocks noGrp="1" noChangeArrowheads="1"/>
              </p:cNvSpPr>
              <p:nvPr>
                <p:ph sz="half" idx="2"/>
              </p:nvPr>
            </p:nvSpPr>
            <p:spPr>
              <a:xfrm>
                <a:off x="4495800" y="1371600"/>
                <a:ext cx="3808413" cy="4114800"/>
              </a:xfrm>
            </p:spPr>
            <p:txBody>
              <a:bodyPr>
                <a:normAutofit fontScale="70000" lnSpcReduction="20000"/>
              </a:bodyPr>
              <a:lstStyle/>
              <a:p>
                <a:pPr marL="0" indent="0">
                  <a:buNone/>
                  <a:defRPr/>
                </a:pPr>
                <a:r>
                  <a:rPr lang="en-US" dirty="0" smtClean="0"/>
                  <a:t>e.   x + 5y = 12 </a:t>
                </a:r>
              </a:p>
              <a:p>
                <a:pPr marL="514350" indent="-514350">
                  <a:buAutoNum type="alphaLcPeriod" startAt="7"/>
                  <a:defRPr/>
                </a:pPr>
                <a:endParaRPr lang="en-US" dirty="0" smtClean="0"/>
              </a:p>
              <a:p>
                <a:pPr marL="514350" indent="-514350">
                  <a:buAutoNum type="alphaLcPeriod" startAt="7"/>
                  <a:defRPr/>
                </a:pPr>
                <a:endParaRPr lang="en-US" dirty="0"/>
              </a:p>
              <a:p>
                <a:pPr marL="514350" indent="-514350">
                  <a:buAutoNum type="alphaLcPeriod" startAt="7"/>
                  <a:defRPr/>
                </a:pPr>
                <a:endParaRPr lang="en-US" dirty="0" smtClean="0"/>
              </a:p>
              <a:p>
                <a:pPr marL="0" indent="0">
                  <a:buNone/>
                  <a:defRPr/>
                </a:pPr>
                <a:r>
                  <a:rPr lang="en-US" dirty="0" smtClean="0"/>
                  <a:t>f.    4(x – 7) = 20</a:t>
                </a:r>
              </a:p>
              <a:p>
                <a:pPr marL="514350" indent="-514350">
                  <a:buAutoNum type="alphaLcPeriod" startAt="7"/>
                  <a:defRPr/>
                </a:pPr>
                <a:endParaRPr lang="en-US" dirty="0" smtClean="0"/>
              </a:p>
              <a:p>
                <a:pPr marL="514350" indent="-514350">
                  <a:buAutoNum type="alphaLcPeriod" startAt="7"/>
                  <a:defRPr/>
                </a:pPr>
                <a:endParaRPr lang="en-US" dirty="0" smtClean="0"/>
              </a:p>
              <a:p>
                <a:pPr marL="514350" indent="-514350">
                  <a:buAutoNum type="alphaLcPeriod" startAt="7"/>
                  <a:defRPr/>
                </a:pPr>
                <a:endParaRPr lang="en-US" dirty="0"/>
              </a:p>
              <a:p>
                <a:pPr marL="514350" indent="-514350">
                  <a:buAutoNum type="alphaLcPeriod" startAt="7"/>
                  <a:defRPr/>
                </a:pPr>
                <a14:m>
                  <m:oMath xmlns:m="http://schemas.openxmlformats.org/officeDocument/2006/math">
                    <m:f>
                      <m:fPr>
                        <m:ctrlPr>
                          <a:rPr lang="en-US" i="1" smtClean="0">
                            <a:latin typeface="Cambria Math"/>
                          </a:rPr>
                        </m:ctrlPr>
                      </m:fPr>
                      <m:num>
                        <m:r>
                          <a:rPr lang="en-US" b="0" i="1" smtClean="0">
                            <a:latin typeface="Cambria Math"/>
                          </a:rPr>
                          <m:t>2</m:t>
                        </m:r>
                        <m:r>
                          <a:rPr lang="en-US" b="0" i="1" smtClean="0">
                            <a:latin typeface="Cambria Math"/>
                          </a:rPr>
                          <m:t>𝑥</m:t>
                        </m:r>
                        <m:r>
                          <a:rPr lang="en-US" b="0" i="1" smtClean="0">
                            <a:latin typeface="Cambria Math"/>
                          </a:rPr>
                          <m:t>−9</m:t>
                        </m:r>
                      </m:num>
                      <m:den>
                        <m:r>
                          <a:rPr lang="en-US" b="0" i="1" smtClean="0">
                            <a:latin typeface="Cambria Math"/>
                          </a:rPr>
                          <m:t>7</m:t>
                        </m:r>
                      </m:den>
                    </m:f>
                    <m:r>
                      <a:rPr lang="en-US" b="0" i="1" smtClean="0">
                        <a:latin typeface="Cambria Math"/>
                      </a:rPr>
                      <m:t>+</m:t>
                    </m:r>
                    <m:f>
                      <m:fPr>
                        <m:ctrlPr>
                          <a:rPr lang="en-US" b="0" i="1" smtClean="0">
                            <a:latin typeface="Cambria Math"/>
                          </a:rPr>
                        </m:ctrlPr>
                      </m:fPr>
                      <m:num>
                        <m:r>
                          <a:rPr lang="en-US" b="0" i="1" smtClean="0">
                            <a:latin typeface="Cambria Math"/>
                          </a:rPr>
                          <m:t>3</m:t>
                        </m:r>
                      </m:num>
                      <m:den>
                        <m:r>
                          <a:rPr lang="en-US" b="0" i="1" smtClean="0">
                            <a:latin typeface="Cambria Math"/>
                          </a:rPr>
                          <m:t>7</m:t>
                        </m:r>
                      </m:den>
                    </m:f>
                    <m:r>
                      <a:rPr lang="en-US" b="0" i="1" smtClean="0">
                        <a:latin typeface="Cambria Math"/>
                      </a:rPr>
                      <m:t>=12</m:t>
                    </m:r>
                  </m:oMath>
                </a14:m>
                <a:r>
                  <a:rPr lang="en-US" dirty="0" smtClean="0"/>
                  <a:t>  </a:t>
                </a:r>
              </a:p>
            </p:txBody>
          </p:sp>
        </mc:Choice>
        <mc:Fallback xmlns="">
          <p:sp>
            <p:nvSpPr>
              <p:cNvPr id="7172" name="Rectangle 4"/>
              <p:cNvSpPr>
                <a:spLocks noGrp="1" noRot="1" noChangeAspect="1" noMove="1" noResize="1" noEditPoints="1" noAdjustHandles="1" noChangeArrowheads="1" noChangeShapeType="1" noTextEdit="1"/>
              </p:cNvSpPr>
              <p:nvPr>
                <p:ph sz="half" idx="2"/>
              </p:nvPr>
            </p:nvSpPr>
            <p:spPr>
              <a:xfrm>
                <a:off x="4495800" y="1371600"/>
                <a:ext cx="3808413" cy="4114800"/>
              </a:xfrm>
              <a:blipFill rotWithShape="1">
                <a:blip r:embed="rId3"/>
                <a:stretch>
                  <a:fillRect l="-1763" t="-2074"/>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procedures</a:t>
            </a:r>
            <a:endParaRPr lang="en-US" dirty="0"/>
          </a:p>
        </p:txBody>
      </p:sp>
      <p:sp>
        <p:nvSpPr>
          <p:cNvPr id="11" name="Text Placeholder 10"/>
          <p:cNvSpPr>
            <a:spLocks noGrp="1"/>
          </p:cNvSpPr>
          <p:nvPr>
            <p:ph type="body" idx="1"/>
          </p:nvPr>
        </p:nvSpPr>
        <p:spPr/>
        <p:txBody>
          <a:bodyPr/>
          <a:lstStyle/>
          <a:p>
            <a:r>
              <a:rPr lang="en-US" dirty="0" smtClean="0"/>
              <a:t>function</a:t>
            </a:r>
            <a:endParaRPr lang="en-US" dirty="0"/>
          </a:p>
        </p:txBody>
      </p:sp>
      <p:sp>
        <p:nvSpPr>
          <p:cNvPr id="12" name="Content Placeholder 11"/>
          <p:cNvSpPr>
            <a:spLocks noGrp="1"/>
          </p:cNvSpPr>
          <p:nvPr>
            <p:ph sz="half" idx="2"/>
          </p:nvPr>
        </p:nvSpPr>
        <p:spPr/>
        <p:txBody>
          <a:bodyPr/>
          <a:lstStyle/>
          <a:p>
            <a:r>
              <a:rPr lang="en-US" dirty="0" smtClean="0"/>
              <a:t>Match each student id to the students </a:t>
            </a:r>
            <a:r>
              <a:rPr lang="en-US" dirty="0" err="1" smtClean="0"/>
              <a:t>gpa</a:t>
            </a:r>
            <a:endParaRPr lang="en-US" dirty="0"/>
          </a:p>
        </p:txBody>
      </p:sp>
      <p:sp>
        <p:nvSpPr>
          <p:cNvPr id="13" name="Text Placeholder 12"/>
          <p:cNvSpPr>
            <a:spLocks noGrp="1"/>
          </p:cNvSpPr>
          <p:nvPr>
            <p:ph type="body" sz="quarter" idx="3"/>
          </p:nvPr>
        </p:nvSpPr>
        <p:spPr/>
        <p:txBody>
          <a:bodyPr/>
          <a:lstStyle/>
          <a:p>
            <a:r>
              <a:rPr lang="en-US" dirty="0" smtClean="0"/>
              <a:t>Not function</a:t>
            </a:r>
            <a:endParaRPr lang="en-US" dirty="0"/>
          </a:p>
        </p:txBody>
      </p:sp>
      <p:sp>
        <p:nvSpPr>
          <p:cNvPr id="14" name="Content Placeholder 13"/>
          <p:cNvSpPr>
            <a:spLocks noGrp="1"/>
          </p:cNvSpPr>
          <p:nvPr>
            <p:ph sz="quarter" idx="4"/>
          </p:nvPr>
        </p:nvSpPr>
        <p:spPr/>
        <p:txBody>
          <a:bodyPr/>
          <a:lstStyle/>
          <a:p>
            <a:r>
              <a:rPr lang="en-US" dirty="0" smtClean="0"/>
              <a:t>Match each </a:t>
            </a:r>
            <a:r>
              <a:rPr lang="en-US" dirty="0" err="1" smtClean="0"/>
              <a:t>gpa</a:t>
            </a:r>
            <a:r>
              <a:rPr lang="en-US" dirty="0" smtClean="0"/>
              <a:t> to the student who received that grade</a:t>
            </a:r>
            <a:endParaRPr lang="en-US" dirty="0"/>
          </a:p>
        </p:txBody>
      </p:sp>
    </p:spTree>
    <p:extLst>
      <p:ext uri="{BB962C8B-B14F-4D97-AF65-F5344CB8AC3E}">
        <p14:creationId xmlns:p14="http://schemas.microsoft.com/office/powerpoint/2010/main" val="39026773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Tables</a:t>
            </a:r>
            <a:endParaRPr lang="en-US" dirty="0"/>
          </a:p>
        </p:txBody>
      </p:sp>
      <p:sp>
        <p:nvSpPr>
          <p:cNvPr id="3" name="Text Placeholder 2"/>
          <p:cNvSpPr>
            <a:spLocks noGrp="1"/>
          </p:cNvSpPr>
          <p:nvPr>
            <p:ph type="body" idx="1"/>
          </p:nvPr>
        </p:nvSpPr>
        <p:spPr/>
        <p:txBody>
          <a:bodyPr/>
          <a:lstStyle/>
          <a:p>
            <a:r>
              <a:rPr lang="en-US" dirty="0" smtClean="0"/>
              <a:t>function</a:t>
            </a: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3641835885"/>
              </p:ext>
            </p:extLst>
          </p:nvPr>
        </p:nvGraphicFramePr>
        <p:xfrm>
          <a:off x="457200" y="2174875"/>
          <a:ext cx="4040190" cy="741680"/>
        </p:xfrm>
        <a:graphic>
          <a:graphicData uri="http://schemas.openxmlformats.org/drawingml/2006/table">
            <a:tbl>
              <a:tblPr firstRow="1" bandRow="1">
                <a:tableStyleId>{5C22544A-7EE6-4342-B048-85BDC9FD1C3A}</a:tableStyleId>
              </a:tblPr>
              <a:tblGrid>
                <a:gridCol w="808038"/>
                <a:gridCol w="808038"/>
                <a:gridCol w="808038"/>
                <a:gridCol w="808038"/>
                <a:gridCol w="808038"/>
              </a:tblGrid>
              <a:tr h="370840">
                <a:tc>
                  <a:txBody>
                    <a:bodyPr/>
                    <a:lstStyle/>
                    <a:p>
                      <a:r>
                        <a:rPr lang="en-US" dirty="0" smtClean="0"/>
                        <a:t>x</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r>
              <a:tr h="370840">
                <a:tc>
                  <a:txBody>
                    <a:bodyPr/>
                    <a:lstStyle/>
                    <a:p>
                      <a:r>
                        <a:rPr lang="en-US" dirty="0" smtClean="0"/>
                        <a:t>y</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r>
            </a:tbl>
          </a:graphicData>
        </a:graphic>
      </p:graphicFrame>
      <p:sp>
        <p:nvSpPr>
          <p:cNvPr id="5" name="Text Placeholder 4"/>
          <p:cNvSpPr>
            <a:spLocks noGrp="1"/>
          </p:cNvSpPr>
          <p:nvPr>
            <p:ph type="body" sz="quarter" idx="3"/>
          </p:nvPr>
        </p:nvSpPr>
        <p:spPr/>
        <p:txBody>
          <a:bodyPr/>
          <a:lstStyle/>
          <a:p>
            <a:r>
              <a:rPr lang="en-US" dirty="0" smtClean="0"/>
              <a:t>Not function</a:t>
            </a:r>
            <a:endParaRPr lang="en-US" dirty="0"/>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729656255"/>
              </p:ext>
            </p:extLst>
          </p:nvPr>
        </p:nvGraphicFramePr>
        <p:xfrm>
          <a:off x="4645025" y="2174875"/>
          <a:ext cx="4041775" cy="741680"/>
        </p:xfrm>
        <a:graphic>
          <a:graphicData uri="http://schemas.openxmlformats.org/drawingml/2006/table">
            <a:tbl>
              <a:tblPr firstRow="1" bandRow="1">
                <a:tableStyleId>{5C22544A-7EE6-4342-B048-85BDC9FD1C3A}</a:tableStyleId>
              </a:tblPr>
              <a:tblGrid>
                <a:gridCol w="808355"/>
                <a:gridCol w="808355"/>
                <a:gridCol w="808355"/>
                <a:gridCol w="808355"/>
                <a:gridCol w="808355"/>
              </a:tblGrid>
              <a:tr h="370840">
                <a:tc>
                  <a:txBody>
                    <a:bodyPr/>
                    <a:lstStyle/>
                    <a:p>
                      <a:r>
                        <a:rPr lang="en-US" dirty="0" smtClean="0"/>
                        <a:t>x</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r>
              <a:tr h="370840">
                <a:tc>
                  <a:txBody>
                    <a:bodyPr/>
                    <a:lstStyle/>
                    <a:p>
                      <a:r>
                        <a:rPr lang="en-US" dirty="0" smtClean="0"/>
                        <a:t>y</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r>
            </a:tbl>
          </a:graphicData>
        </a:graphic>
      </p:graphicFrame>
    </p:spTree>
    <p:extLst>
      <p:ext uri="{BB962C8B-B14F-4D97-AF65-F5344CB8AC3E}">
        <p14:creationId xmlns:p14="http://schemas.microsoft.com/office/powerpoint/2010/main" val="324211670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a:t>
            </a:r>
            <a:endParaRPr lang="en-US" dirty="0"/>
          </a:p>
        </p:txBody>
      </p:sp>
      <p:sp>
        <p:nvSpPr>
          <p:cNvPr id="3" name="Text Placeholder 2"/>
          <p:cNvSpPr>
            <a:spLocks noGrp="1"/>
          </p:cNvSpPr>
          <p:nvPr>
            <p:ph type="body" idx="1"/>
          </p:nvPr>
        </p:nvSpPr>
        <p:spPr/>
        <p:txBody>
          <a:bodyPr/>
          <a:lstStyle/>
          <a:p>
            <a:r>
              <a:rPr lang="en-US" dirty="0" smtClean="0"/>
              <a:t>function</a:t>
            </a:r>
            <a:endParaRPr lang="en-US" dirty="0"/>
          </a:p>
        </p:txBody>
      </p:sp>
      <p:sp>
        <p:nvSpPr>
          <p:cNvPr id="5" name="Text Placeholder 4"/>
          <p:cNvSpPr>
            <a:spLocks noGrp="1"/>
          </p:cNvSpPr>
          <p:nvPr>
            <p:ph type="body" sz="quarter" idx="3"/>
          </p:nvPr>
        </p:nvSpPr>
        <p:spPr/>
        <p:txBody>
          <a:bodyPr/>
          <a:lstStyle/>
          <a:p>
            <a:r>
              <a:rPr lang="en-US" dirty="0" smtClean="0"/>
              <a:t>Not function</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798531054"/>
              </p:ext>
            </p:extLst>
          </p:nvPr>
        </p:nvGraphicFramePr>
        <p:xfrm>
          <a:off x="304800" y="2133600"/>
          <a:ext cx="4980458" cy="3047743"/>
        </p:xfrm>
        <a:graphic>
          <a:graphicData uri="http://schemas.openxmlformats.org/presentationml/2006/ole">
            <mc:AlternateContent xmlns:mc="http://schemas.openxmlformats.org/markup-compatibility/2006">
              <mc:Choice xmlns:v="urn:schemas-microsoft-com:vml" Requires="v">
                <p:oleObj spid="_x0000_s11276" name="Chart" r:id="rId3" imgW="7029450" imgH="4305300" progId="MSGraph.Chart.8">
                  <p:embed/>
                </p:oleObj>
              </mc:Choice>
              <mc:Fallback>
                <p:oleObj name="Chart" r:id="rId3" imgW="7029450" imgH="4305300" progId="MSGraph.Char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133600"/>
                        <a:ext cx="4980458" cy="3047743"/>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498810079"/>
              </p:ext>
            </p:extLst>
          </p:nvPr>
        </p:nvGraphicFramePr>
        <p:xfrm>
          <a:off x="4419600" y="2667000"/>
          <a:ext cx="4607312" cy="2819400"/>
        </p:xfrm>
        <a:graphic>
          <a:graphicData uri="http://schemas.openxmlformats.org/presentationml/2006/ole">
            <mc:AlternateContent xmlns:mc="http://schemas.openxmlformats.org/markup-compatibility/2006">
              <mc:Choice xmlns:v="urn:schemas-microsoft-com:vml" Requires="v">
                <p:oleObj spid="_x0000_s11277" name="Chart" r:id="rId5" imgW="7029450" imgH="4305300" progId="MSGraph.Chart.8">
                  <p:embed/>
                </p:oleObj>
              </mc:Choice>
              <mc:Fallback>
                <p:oleObj name="Chart" r:id="rId5" imgW="7029450" imgH="4305300" progId="MSGraph.Char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2667000"/>
                        <a:ext cx="4607312" cy="2819400"/>
                      </a:xfrm>
                      <a:prstGeom prst="rect">
                        <a:avLst/>
                      </a:prstGeom>
                      <a:noFill/>
                      <a:ln>
                        <a:noFill/>
                      </a:ln>
                    </p:spPr>
                  </p:pic>
                </p:oleObj>
              </mc:Fallback>
            </mc:AlternateContent>
          </a:graphicData>
        </a:graphic>
      </p:graphicFrame>
      <p:sp>
        <p:nvSpPr>
          <p:cNvPr id="10" name="Freeform 9"/>
          <p:cNvSpPr/>
          <p:nvPr/>
        </p:nvSpPr>
        <p:spPr>
          <a:xfrm>
            <a:off x="407773" y="2507353"/>
            <a:ext cx="2940908" cy="1471523"/>
          </a:xfrm>
          <a:custGeom>
            <a:avLst/>
            <a:gdLst>
              <a:gd name="connsiteX0" fmla="*/ 0 w 2940908"/>
              <a:gd name="connsiteY0" fmla="*/ 1422096 h 1471523"/>
              <a:gd name="connsiteX1" fmla="*/ 543697 w 2940908"/>
              <a:gd name="connsiteY1" fmla="*/ 445912 h 1471523"/>
              <a:gd name="connsiteX2" fmla="*/ 1087395 w 2940908"/>
              <a:gd name="connsiteY2" fmla="*/ 730117 h 1471523"/>
              <a:gd name="connsiteX3" fmla="*/ 1878227 w 2940908"/>
              <a:gd name="connsiteY3" fmla="*/ 13425 h 1471523"/>
              <a:gd name="connsiteX4" fmla="*/ 2940908 w 2940908"/>
              <a:gd name="connsiteY4" fmla="*/ 1471523 h 147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0908" h="1471523">
                <a:moveTo>
                  <a:pt x="0" y="1422096"/>
                </a:moveTo>
                <a:cubicBezTo>
                  <a:pt x="181232" y="991669"/>
                  <a:pt x="362465" y="561242"/>
                  <a:pt x="543697" y="445912"/>
                </a:cubicBezTo>
                <a:cubicBezTo>
                  <a:pt x="724929" y="330582"/>
                  <a:pt x="864974" y="802198"/>
                  <a:pt x="1087395" y="730117"/>
                </a:cubicBezTo>
                <a:cubicBezTo>
                  <a:pt x="1309816" y="658036"/>
                  <a:pt x="1569308" y="-110143"/>
                  <a:pt x="1878227" y="13425"/>
                </a:cubicBezTo>
                <a:cubicBezTo>
                  <a:pt x="2187146" y="136993"/>
                  <a:pt x="2564027" y="804258"/>
                  <a:pt x="2940908" y="147152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4522573" y="3002688"/>
            <a:ext cx="2718486" cy="2085202"/>
          </a:xfrm>
          <a:custGeom>
            <a:avLst/>
            <a:gdLst>
              <a:gd name="connsiteX0" fmla="*/ 0 w 2718486"/>
              <a:gd name="connsiteY0" fmla="*/ 1359247 h 2085202"/>
              <a:gd name="connsiteX1" fmla="*/ 605481 w 2718486"/>
              <a:gd name="connsiteY1" fmla="*/ 407777 h 2085202"/>
              <a:gd name="connsiteX2" fmla="*/ 1124465 w 2718486"/>
              <a:gd name="connsiteY2" fmla="*/ 852620 h 2085202"/>
              <a:gd name="connsiteX3" fmla="*/ 1729946 w 2718486"/>
              <a:gd name="connsiteY3" fmla="*/ 12361 h 2085202"/>
              <a:gd name="connsiteX4" fmla="*/ 1594022 w 2718486"/>
              <a:gd name="connsiteY4" fmla="*/ 1618739 h 2085202"/>
              <a:gd name="connsiteX5" fmla="*/ 2458995 w 2718486"/>
              <a:gd name="connsiteY5" fmla="*/ 2075939 h 2085202"/>
              <a:gd name="connsiteX6" fmla="*/ 2570205 w 2718486"/>
              <a:gd name="connsiteY6" fmla="*/ 1878231 h 2085202"/>
              <a:gd name="connsiteX7" fmla="*/ 1977081 w 2718486"/>
              <a:gd name="connsiteY7" fmla="*/ 1322177 h 2085202"/>
              <a:gd name="connsiteX8" fmla="*/ 2718486 w 2718486"/>
              <a:gd name="connsiteY8" fmla="*/ 790836 h 2085202"/>
              <a:gd name="connsiteX9" fmla="*/ 2718486 w 2718486"/>
              <a:gd name="connsiteY9" fmla="*/ 790836 h 2085202"/>
              <a:gd name="connsiteX10" fmla="*/ 2718486 w 2718486"/>
              <a:gd name="connsiteY10" fmla="*/ 790836 h 2085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18486" h="2085202">
                <a:moveTo>
                  <a:pt x="0" y="1359247"/>
                </a:moveTo>
                <a:cubicBezTo>
                  <a:pt x="209035" y="925731"/>
                  <a:pt x="418070" y="492215"/>
                  <a:pt x="605481" y="407777"/>
                </a:cubicBezTo>
                <a:cubicBezTo>
                  <a:pt x="792892" y="323339"/>
                  <a:pt x="937054" y="918523"/>
                  <a:pt x="1124465" y="852620"/>
                </a:cubicBezTo>
                <a:cubicBezTo>
                  <a:pt x="1311876" y="786717"/>
                  <a:pt x="1651687" y="-115326"/>
                  <a:pt x="1729946" y="12361"/>
                </a:cubicBezTo>
                <a:cubicBezTo>
                  <a:pt x="1808206" y="140047"/>
                  <a:pt x="1472514" y="1274809"/>
                  <a:pt x="1594022" y="1618739"/>
                </a:cubicBezTo>
                <a:cubicBezTo>
                  <a:pt x="1715530" y="1962669"/>
                  <a:pt x="2296298" y="2032690"/>
                  <a:pt x="2458995" y="2075939"/>
                </a:cubicBezTo>
                <a:cubicBezTo>
                  <a:pt x="2621692" y="2119188"/>
                  <a:pt x="2650524" y="2003858"/>
                  <a:pt x="2570205" y="1878231"/>
                </a:cubicBezTo>
                <a:cubicBezTo>
                  <a:pt x="2489886" y="1752604"/>
                  <a:pt x="1952368" y="1503409"/>
                  <a:pt x="1977081" y="1322177"/>
                </a:cubicBezTo>
                <a:cubicBezTo>
                  <a:pt x="2001794" y="1140945"/>
                  <a:pt x="2718486" y="790836"/>
                  <a:pt x="2718486" y="790836"/>
                </a:cubicBezTo>
                <a:lnTo>
                  <a:pt x="2718486" y="790836"/>
                </a:lnTo>
                <a:lnTo>
                  <a:pt x="2718486" y="79083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05086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equations</a:t>
            </a:r>
            <a:endParaRPr lang="en-US" dirty="0"/>
          </a:p>
        </p:txBody>
      </p:sp>
      <p:sp>
        <p:nvSpPr>
          <p:cNvPr id="3" name="Text Placeholder 2"/>
          <p:cNvSpPr>
            <a:spLocks noGrp="1"/>
          </p:cNvSpPr>
          <p:nvPr>
            <p:ph type="body" idx="1"/>
          </p:nvPr>
        </p:nvSpPr>
        <p:spPr/>
        <p:txBody>
          <a:bodyPr/>
          <a:lstStyle/>
          <a:p>
            <a:r>
              <a:rPr lang="en-US" dirty="0" smtClean="0"/>
              <a:t>Function	</a:t>
            </a:r>
            <a:endParaRPr lang="en-US" dirty="0"/>
          </a:p>
        </p:txBody>
      </p:sp>
      <p:sp>
        <p:nvSpPr>
          <p:cNvPr id="4" name="Content Placeholder 3"/>
          <p:cNvSpPr>
            <a:spLocks noGrp="1"/>
          </p:cNvSpPr>
          <p:nvPr>
            <p:ph sz="half" idx="2"/>
          </p:nvPr>
        </p:nvSpPr>
        <p:spPr/>
        <p:txBody>
          <a:bodyPr/>
          <a:lstStyle/>
          <a:p>
            <a:r>
              <a:rPr lang="en-US" dirty="0" smtClean="0"/>
              <a:t>Y = 3x + 5</a:t>
            </a:r>
            <a:endParaRPr lang="en-US" dirty="0"/>
          </a:p>
        </p:txBody>
      </p:sp>
      <p:sp>
        <p:nvSpPr>
          <p:cNvPr id="5" name="Text Placeholder 4"/>
          <p:cNvSpPr>
            <a:spLocks noGrp="1"/>
          </p:cNvSpPr>
          <p:nvPr>
            <p:ph type="body" sz="quarter" idx="3"/>
          </p:nvPr>
        </p:nvSpPr>
        <p:spPr/>
        <p:txBody>
          <a:bodyPr/>
          <a:lstStyle/>
          <a:p>
            <a:r>
              <a:rPr lang="en-US" dirty="0" smtClean="0"/>
              <a:t>Not function</a:t>
            </a:r>
            <a:endParaRPr lang="en-US" dirty="0"/>
          </a:p>
        </p:txBody>
      </p:sp>
      <p:sp>
        <p:nvSpPr>
          <p:cNvPr id="6" name="Content Placeholder 5"/>
          <p:cNvSpPr>
            <a:spLocks noGrp="1"/>
          </p:cNvSpPr>
          <p:nvPr>
            <p:ph sz="quarter" idx="4"/>
          </p:nvPr>
        </p:nvSpPr>
        <p:spPr/>
        <p:txBody>
          <a:bodyPr/>
          <a:lstStyle/>
          <a:p>
            <a:r>
              <a:rPr lang="en-US" dirty="0" smtClean="0"/>
              <a:t> x = 7</a:t>
            </a:r>
            <a:endParaRPr lang="en-US" dirty="0"/>
          </a:p>
        </p:txBody>
      </p:sp>
    </p:spTree>
    <p:extLst>
      <p:ext uri="{BB962C8B-B14F-4D97-AF65-F5344CB8AC3E}">
        <p14:creationId xmlns:p14="http://schemas.microsoft.com/office/powerpoint/2010/main" val="40597641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Notation :  </a:t>
            </a:r>
            <a:endParaRPr lang="en-US" dirty="0"/>
          </a:p>
        </p:txBody>
      </p:sp>
      <p:sp>
        <p:nvSpPr>
          <p:cNvPr id="3" name="Content Placeholder 2"/>
          <p:cNvSpPr>
            <a:spLocks noGrp="1"/>
          </p:cNvSpPr>
          <p:nvPr>
            <p:ph idx="1"/>
          </p:nvPr>
        </p:nvSpPr>
        <p:spPr/>
        <p:txBody>
          <a:bodyPr>
            <a:normAutofit fontScale="92500"/>
          </a:bodyPr>
          <a:lstStyle/>
          <a:p>
            <a:r>
              <a:rPr lang="en-US" dirty="0" smtClean="0"/>
              <a:t>f(x) = y     (read: f of x equals y)</a:t>
            </a:r>
          </a:p>
          <a:p>
            <a:r>
              <a:rPr lang="en-US" dirty="0"/>
              <a:t> </a:t>
            </a:r>
            <a:r>
              <a:rPr lang="en-US" dirty="0" smtClean="0"/>
              <a:t>means – there is a rule called f for which you input the value of  x to arrive at a value or equation that is equal to y (</a:t>
            </a:r>
            <a:r>
              <a:rPr lang="en-US" dirty="0"/>
              <a:t>C</a:t>
            </a:r>
            <a:r>
              <a:rPr lang="en-US" dirty="0" smtClean="0"/>
              <a:t>lark considers the output variable to be the same as the name of the function: f(x) = f )</a:t>
            </a:r>
          </a:p>
          <a:p>
            <a:endParaRPr lang="en-US" dirty="0"/>
          </a:p>
          <a:p>
            <a:r>
              <a:rPr lang="en-US" dirty="0" smtClean="0"/>
              <a:t> f can be a table, graph, equation, or procedure</a:t>
            </a:r>
          </a:p>
          <a:p>
            <a:r>
              <a:rPr lang="en-US" dirty="0" smtClean="0"/>
              <a:t>x can be a numeral, variable, variable expression or another </a:t>
            </a:r>
            <a:r>
              <a:rPr lang="en-US" dirty="0" smtClean="0"/>
              <a:t>relation</a:t>
            </a:r>
            <a:endParaRPr lang="en-US" dirty="0" smtClean="0"/>
          </a:p>
          <a:p>
            <a:r>
              <a:rPr lang="en-US" dirty="0" smtClean="0"/>
              <a:t>y is a numeral or variable expression </a:t>
            </a:r>
            <a:endParaRPr lang="en-US" dirty="0"/>
          </a:p>
        </p:txBody>
      </p:sp>
    </p:spTree>
    <p:extLst>
      <p:ext uri="{BB962C8B-B14F-4D97-AF65-F5344CB8AC3E}">
        <p14:creationId xmlns:p14="http://schemas.microsoft.com/office/powerpoint/2010/main" val="98358025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What does the function notation mean?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Given :   v(x) gives volume in cu. in. at a given </a:t>
            </a:r>
            <a:r>
              <a:rPr lang="en-US" dirty="0" err="1" smtClean="0"/>
              <a:t>celcius</a:t>
            </a:r>
            <a:r>
              <a:rPr lang="en-US" dirty="0" smtClean="0"/>
              <a:t> temperature</a:t>
            </a:r>
          </a:p>
          <a:p>
            <a:endParaRPr lang="en-US" dirty="0"/>
          </a:p>
          <a:p>
            <a:r>
              <a:rPr lang="en-US" dirty="0" smtClean="0"/>
              <a:t>The input variable (called independent variable) is ___,  the output variable (called dependent variable) can be any that you desire.(Clark wants you to choose ____) </a:t>
            </a:r>
          </a:p>
          <a:p>
            <a:endParaRPr lang="en-US" dirty="0" smtClean="0"/>
          </a:p>
          <a:p>
            <a:r>
              <a:rPr lang="en-US" dirty="0" smtClean="0"/>
              <a:t>Thus </a:t>
            </a:r>
            <a:r>
              <a:rPr lang="en-US" dirty="0" smtClean="0"/>
              <a:t>v(68) = 40  means?    </a:t>
            </a:r>
            <a:endParaRPr lang="en-US" dirty="0" smtClean="0"/>
          </a:p>
          <a:p>
            <a:endParaRPr lang="en-US" dirty="0" smtClean="0"/>
          </a:p>
          <a:p>
            <a:r>
              <a:rPr lang="en-US" dirty="0"/>
              <a:t> </a:t>
            </a:r>
            <a:r>
              <a:rPr lang="en-US" dirty="0" smtClean="0"/>
              <a:t>v(x) = 92  means? </a:t>
            </a:r>
            <a:endParaRPr lang="en-US" dirty="0" smtClean="0"/>
          </a:p>
          <a:p>
            <a:endParaRPr lang="en-US" dirty="0"/>
          </a:p>
          <a:p>
            <a:r>
              <a:rPr lang="en-US" dirty="0" smtClean="0"/>
              <a:t>v(78</a:t>
            </a:r>
            <a:r>
              <a:rPr lang="en-US" dirty="0" smtClean="0"/>
              <a:t>)= y means</a:t>
            </a:r>
            <a:r>
              <a:rPr lang="en-US" dirty="0" smtClean="0"/>
              <a:t>?</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63501285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Answering questions using a function statement- example</a:t>
            </a:r>
            <a:endParaRPr lang="en-US" dirty="0"/>
          </a:p>
        </p:txBody>
      </p:sp>
      <p:sp>
        <p:nvSpPr>
          <p:cNvPr id="3" name="Content Placeholder 2"/>
          <p:cNvSpPr>
            <a:spLocks noGrp="1"/>
          </p:cNvSpPr>
          <p:nvPr>
            <p:ph idx="1"/>
          </p:nvPr>
        </p:nvSpPr>
        <p:spPr/>
        <p:txBody>
          <a:bodyPr/>
          <a:lstStyle/>
          <a:p>
            <a:r>
              <a:rPr lang="en-US" dirty="0" smtClean="0"/>
              <a:t> Given that  c(u) =   30u + 50 is a function for the cost of producing a given number of items</a:t>
            </a:r>
          </a:p>
          <a:p>
            <a:r>
              <a:rPr lang="en-US" dirty="0" smtClean="0"/>
              <a:t>c(u) = 30u + 50 means that when I use a “u” in the function rule I get the formula   30u + 50.</a:t>
            </a:r>
          </a:p>
          <a:p>
            <a:endParaRPr lang="en-US" dirty="0" smtClean="0"/>
          </a:p>
          <a:p>
            <a:r>
              <a:rPr lang="en-US" dirty="0" smtClean="0"/>
              <a:t>Find c(10) and explain what it means.</a:t>
            </a:r>
          </a:p>
          <a:p>
            <a:endParaRPr lang="en-US" dirty="0"/>
          </a:p>
          <a:p>
            <a:r>
              <a:rPr lang="en-US" dirty="0" smtClean="0"/>
              <a:t>Find c(u)= 200 and explain what it means.</a:t>
            </a:r>
            <a:endParaRPr lang="en-US" dirty="0"/>
          </a:p>
        </p:txBody>
      </p:sp>
    </p:spTree>
    <p:extLst>
      <p:ext uri="{BB962C8B-B14F-4D97-AF65-F5344CB8AC3E}">
        <p14:creationId xmlns:p14="http://schemas.microsoft.com/office/powerpoint/2010/main" val="198424633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k(x) = 7 - </a:t>
                </a:r>
                <a14:m>
                  <m:oMath xmlns:m="http://schemas.openxmlformats.org/officeDocument/2006/math">
                    <m:f>
                      <m:fPr>
                        <m:ctrlPr>
                          <a:rPr lang="en-US" i="1" smtClean="0">
                            <a:latin typeface="Cambria Math"/>
                          </a:rPr>
                        </m:ctrlPr>
                      </m:fPr>
                      <m:num>
                        <m:r>
                          <a:rPr lang="en-US" b="0" i="1" smtClean="0">
                            <a:latin typeface="Cambria Math"/>
                          </a:rPr>
                          <m:t>2</m:t>
                        </m:r>
                      </m:num>
                      <m:den>
                        <m:r>
                          <a:rPr lang="en-US" b="0" i="1" smtClean="0">
                            <a:latin typeface="Cambria Math"/>
                          </a:rPr>
                          <m:t>3</m:t>
                        </m:r>
                      </m:den>
                    </m:f>
                  </m:oMath>
                </a14:m>
                <a:r>
                  <a:rPr lang="en-US" dirty="0" smtClean="0"/>
                  <a:t>x             is a function.</a:t>
                </a:r>
              </a:p>
              <a:p>
                <a:endParaRPr lang="en-US" dirty="0"/>
              </a:p>
              <a:p>
                <a:r>
                  <a:rPr lang="en-US" dirty="0" smtClean="0"/>
                  <a:t>Find k(9)                find k(x) = 9</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259"/>
                </a:stretch>
              </a:blipFill>
            </p:spPr>
            <p:txBody>
              <a:bodyPr/>
              <a:lstStyle/>
              <a:p>
                <a:r>
                  <a:rPr lang="en-US">
                    <a:noFill/>
                  </a:rPr>
                  <a:t> </a:t>
                </a:r>
              </a:p>
            </p:txBody>
          </p:sp>
        </mc:Fallback>
      </mc:AlternateContent>
    </p:spTree>
    <p:extLst>
      <p:ext uri="{BB962C8B-B14F-4D97-AF65-F5344CB8AC3E}">
        <p14:creationId xmlns:p14="http://schemas.microsoft.com/office/powerpoint/2010/main" val="196010915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a table to answer f(x) questions</a:t>
            </a:r>
            <a:endParaRPr lang="en-US" dirty="0"/>
          </a:p>
        </p:txBody>
      </p:sp>
      <p:sp>
        <p:nvSpPr>
          <p:cNvPr id="3" name="Content Placeholder 2"/>
          <p:cNvSpPr>
            <a:spLocks noGrp="1"/>
          </p:cNvSpPr>
          <p:nvPr>
            <p:ph idx="1"/>
          </p:nvPr>
        </p:nvSpPr>
        <p:spPr/>
        <p:txBody>
          <a:bodyPr/>
          <a:lstStyle/>
          <a:p>
            <a:r>
              <a:rPr lang="en-US" dirty="0" smtClean="0"/>
              <a:t> given the table below.   </a:t>
            </a:r>
          </a:p>
          <a:p>
            <a:pPr marL="0" indent="0">
              <a:buNone/>
            </a:pPr>
            <a:r>
              <a:rPr lang="en-US" dirty="0"/>
              <a:t> </a:t>
            </a:r>
            <a:r>
              <a:rPr lang="en-US" dirty="0" smtClean="0"/>
              <a:t>      find   v(7)       v(5)         v(-3)        ???   v(8)</a:t>
            </a:r>
          </a:p>
          <a:p>
            <a:pPr marL="0" indent="0">
              <a:buNone/>
            </a:pPr>
            <a:endParaRPr lang="en-US" dirty="0"/>
          </a:p>
          <a:p>
            <a:pPr marL="0" indent="0">
              <a:buNone/>
            </a:pPr>
            <a:r>
              <a:rPr lang="en-US" dirty="0" smtClean="0"/>
              <a:t>    find for what values    v(x) = 2      v(x) = -9</a:t>
            </a:r>
          </a:p>
          <a:p>
            <a:pPr marL="0" indent="0">
              <a:buNone/>
            </a:pPr>
            <a:r>
              <a:rPr lang="en-US" dirty="0"/>
              <a:t> </a:t>
            </a:r>
            <a:r>
              <a:rPr lang="en-US" dirty="0" smtClean="0"/>
              <a:t>                                                                     v(x)=7</a:t>
            </a:r>
          </a:p>
          <a:p>
            <a:pPr marL="0" indent="0">
              <a:buNone/>
            </a:pPr>
            <a:endParaRPr lang="en-US" dirty="0" smtClean="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91965201"/>
              </p:ext>
            </p:extLst>
          </p:nvPr>
        </p:nvGraphicFramePr>
        <p:xfrm>
          <a:off x="1143000" y="3886200"/>
          <a:ext cx="6096000" cy="741680"/>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370840">
                <a:tc>
                  <a:txBody>
                    <a:bodyPr/>
                    <a:lstStyle/>
                    <a:p>
                      <a:r>
                        <a:rPr lang="en-US" dirty="0" smtClean="0"/>
                        <a:t>x</a:t>
                      </a:r>
                      <a:endParaRPr lang="en-US" dirty="0"/>
                    </a:p>
                  </a:txBody>
                  <a:tcPr/>
                </a:tc>
                <a:tc>
                  <a:txBody>
                    <a:bodyPr/>
                    <a:lstStyle/>
                    <a:p>
                      <a:r>
                        <a:rPr lang="en-US" dirty="0" smtClean="0"/>
                        <a:t>-7</a:t>
                      </a:r>
                      <a:endParaRPr lang="en-US" dirty="0"/>
                    </a:p>
                  </a:txBody>
                  <a:tcPr/>
                </a:tc>
                <a:tc>
                  <a:txBody>
                    <a:bodyPr/>
                    <a:lstStyle/>
                    <a:p>
                      <a:r>
                        <a:rPr lang="en-US" dirty="0" smtClean="0"/>
                        <a:t>-5</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c>
                  <a:txBody>
                    <a:bodyPr/>
                    <a:lstStyle/>
                    <a:p>
                      <a:r>
                        <a:rPr lang="en-US" dirty="0" smtClean="0"/>
                        <a:t>5</a:t>
                      </a:r>
                      <a:endParaRPr lang="en-US" dirty="0"/>
                    </a:p>
                  </a:txBody>
                  <a:tcPr/>
                </a:tc>
                <a:tc>
                  <a:txBody>
                    <a:bodyPr/>
                    <a:lstStyle/>
                    <a:p>
                      <a:r>
                        <a:rPr lang="en-US" dirty="0" smtClean="0"/>
                        <a:t>7</a:t>
                      </a:r>
                      <a:endParaRPr lang="en-US" dirty="0"/>
                    </a:p>
                  </a:txBody>
                  <a:tcPr/>
                </a:tc>
                <a:tc>
                  <a:txBody>
                    <a:bodyPr/>
                    <a:lstStyle/>
                    <a:p>
                      <a:r>
                        <a:rPr lang="en-US" dirty="0" smtClean="0"/>
                        <a:t>9</a:t>
                      </a:r>
                      <a:endParaRPr lang="en-US" dirty="0"/>
                    </a:p>
                  </a:txBody>
                  <a:tcPr/>
                </a:tc>
              </a:tr>
              <a:tr h="370840">
                <a:tc>
                  <a:txBody>
                    <a:bodyPr/>
                    <a:lstStyle/>
                    <a:p>
                      <a:r>
                        <a:rPr lang="en-US" dirty="0" smtClean="0"/>
                        <a:t>v(x)</a:t>
                      </a:r>
                      <a:endParaRPr lang="en-US" dirty="0"/>
                    </a:p>
                  </a:txBody>
                  <a:tcPr/>
                </a:tc>
                <a:tc>
                  <a:txBody>
                    <a:bodyPr/>
                    <a:lstStyle/>
                    <a:p>
                      <a:r>
                        <a:rPr lang="en-US" dirty="0" smtClean="0"/>
                        <a:t>-6</a:t>
                      </a:r>
                      <a:endParaRPr lang="en-US" dirty="0"/>
                    </a:p>
                  </a:txBody>
                  <a:tcPr/>
                </a:tc>
                <a:tc>
                  <a:txBody>
                    <a:bodyPr/>
                    <a:lstStyle/>
                    <a:p>
                      <a:r>
                        <a:rPr lang="en-US" dirty="0" smtClean="0"/>
                        <a:t>3</a:t>
                      </a:r>
                      <a:endParaRPr lang="en-US" dirty="0"/>
                    </a:p>
                  </a:txBody>
                  <a:tcPr/>
                </a:tc>
                <a:tc>
                  <a:txBody>
                    <a:bodyPr/>
                    <a:lstStyle/>
                    <a:p>
                      <a:r>
                        <a:rPr lang="en-US" dirty="0" smtClean="0"/>
                        <a:t>-9</a:t>
                      </a:r>
                      <a:endParaRPr lang="en-US" dirty="0"/>
                    </a:p>
                  </a:txBody>
                  <a:tcPr/>
                </a:tc>
                <a:tc>
                  <a:txBody>
                    <a:bodyPr/>
                    <a:lstStyle/>
                    <a:p>
                      <a:r>
                        <a:rPr lang="en-US" dirty="0" smtClean="0"/>
                        <a:t>2</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6</a:t>
                      </a:r>
                      <a:endParaRPr lang="en-US" dirty="0"/>
                    </a:p>
                  </a:txBody>
                  <a:tcPr/>
                </a:tc>
                <a:tc>
                  <a:txBody>
                    <a:bodyPr/>
                    <a:lstStyle/>
                    <a:p>
                      <a:r>
                        <a:rPr lang="en-US" dirty="0" smtClean="0"/>
                        <a:t>-12</a:t>
                      </a:r>
                      <a:endParaRPr lang="en-US" dirty="0"/>
                    </a:p>
                  </a:txBody>
                  <a:tcPr/>
                </a:tc>
                <a:tc>
                  <a:txBody>
                    <a:bodyPr/>
                    <a:lstStyle/>
                    <a:p>
                      <a:r>
                        <a:rPr lang="en-US" dirty="0" smtClean="0"/>
                        <a:t>3</a:t>
                      </a:r>
                      <a:endParaRPr lang="en-US" dirty="0"/>
                    </a:p>
                  </a:txBody>
                  <a:tcPr/>
                </a:tc>
              </a:tr>
            </a:tbl>
          </a:graphicData>
        </a:graphic>
      </p:graphicFrame>
    </p:spTree>
    <p:extLst>
      <p:ext uri="{BB962C8B-B14F-4D97-AF65-F5344CB8AC3E}">
        <p14:creationId xmlns:p14="http://schemas.microsoft.com/office/powerpoint/2010/main" val="113730425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graphs to answer f(x)</a:t>
            </a:r>
            <a:endParaRPr lang="en-US" dirty="0"/>
          </a:p>
        </p:txBody>
      </p:sp>
      <p:sp>
        <p:nvSpPr>
          <p:cNvPr id="3" name="Content Placeholder 2"/>
          <p:cNvSpPr>
            <a:spLocks noGrp="1"/>
          </p:cNvSpPr>
          <p:nvPr>
            <p:ph idx="1"/>
          </p:nvPr>
        </p:nvSpPr>
        <p:spPr/>
        <p:txBody>
          <a:bodyPr/>
          <a:lstStyle/>
          <a:p>
            <a:r>
              <a:rPr lang="en-US" dirty="0" smtClean="0"/>
              <a:t>Estimate    m(2)     m(-4)    m(x) = -4</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011696622"/>
              </p:ext>
            </p:extLst>
          </p:nvPr>
        </p:nvGraphicFramePr>
        <p:xfrm>
          <a:off x="1295400" y="2362200"/>
          <a:ext cx="6096000" cy="4060825"/>
        </p:xfrm>
        <a:graphic>
          <a:graphicData uri="http://schemas.openxmlformats.org/presentationml/2006/ole">
            <mc:AlternateContent xmlns:mc="http://schemas.openxmlformats.org/markup-compatibility/2006">
              <mc:Choice xmlns:v="urn:schemas-microsoft-com:vml" Requires="v">
                <p:oleObj spid="_x0000_s7176" name="Graph System" r:id="rId3" imgW="6096000" imgH="4061532" progId="GraphFile">
                  <p:embed/>
                </p:oleObj>
              </mc:Choice>
              <mc:Fallback>
                <p:oleObj name="Graph System" r:id="rId3" imgW="6096000" imgH="4061532" progId="GraphFile">
                  <p:embed/>
                  <p:pic>
                    <p:nvPicPr>
                      <p:cNvPr id="0" name=""/>
                      <p:cNvPicPr/>
                      <p:nvPr/>
                    </p:nvPicPr>
                    <p:blipFill>
                      <a:blip r:embed="rId4"/>
                      <a:stretch>
                        <a:fillRect/>
                      </a:stretch>
                    </p:blipFill>
                    <p:spPr>
                      <a:xfrm>
                        <a:off x="1295400" y="2362200"/>
                        <a:ext cx="6096000" cy="4060825"/>
                      </a:xfrm>
                      <a:prstGeom prst="rect">
                        <a:avLst/>
                      </a:prstGeom>
                    </p:spPr>
                  </p:pic>
                </p:oleObj>
              </mc:Fallback>
            </mc:AlternateContent>
          </a:graphicData>
        </a:graphic>
      </p:graphicFrame>
      <p:sp>
        <p:nvSpPr>
          <p:cNvPr id="5" name="TextBox 4"/>
          <p:cNvSpPr txBox="1"/>
          <p:nvPr/>
        </p:nvSpPr>
        <p:spPr>
          <a:xfrm>
            <a:off x="2743200" y="2667000"/>
            <a:ext cx="762000" cy="369332"/>
          </a:xfrm>
          <a:prstGeom prst="rect">
            <a:avLst/>
          </a:prstGeom>
          <a:noFill/>
        </p:spPr>
        <p:txBody>
          <a:bodyPr wrap="square" rtlCol="0">
            <a:spAutoFit/>
          </a:bodyPr>
          <a:lstStyle/>
          <a:p>
            <a:r>
              <a:rPr lang="en-US" dirty="0" smtClean="0"/>
              <a:t>m(x)</a:t>
            </a:r>
            <a:endParaRPr lang="en-US" dirty="0"/>
          </a:p>
        </p:txBody>
      </p:sp>
    </p:spTree>
    <p:extLst>
      <p:ext uri="{BB962C8B-B14F-4D97-AF65-F5344CB8AC3E}">
        <p14:creationId xmlns:p14="http://schemas.microsoft.com/office/powerpoint/2010/main" val="90779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Order of solving</a:t>
            </a:r>
            <a:endParaRPr lang="en-US" dirty="0"/>
          </a:p>
        </p:txBody>
      </p:sp>
      <mc:AlternateContent xmlns:mc="http://schemas.openxmlformats.org/markup-compatibility/2006" xmlns:a14="http://schemas.microsoft.com/office/drawing/2010/main">
        <mc:Choice Requires="a14">
          <p:sp>
            <p:nvSpPr>
              <p:cNvPr id="6" name="Content Placeholder 5"/>
              <p:cNvSpPr>
                <a:spLocks noGrp="1"/>
              </p:cNvSpPr>
              <p:nvPr>
                <p:ph sz="half" idx="1"/>
              </p:nvPr>
            </p:nvSpPr>
            <p:spPr/>
            <p:txBody>
              <a:bodyPr>
                <a:normAutofit/>
              </a:bodyPr>
              <a:lstStyle/>
              <a:p>
                <a:pPr marL="0" indent="0">
                  <a:buNone/>
                </a:pPr>
                <a:r>
                  <a:rPr lang="en-US" dirty="0" smtClean="0"/>
                  <a:t>   a.   2x </a:t>
                </a:r>
                <a:r>
                  <a:rPr lang="en-US" dirty="0"/>
                  <a:t>– 9 = -</a:t>
                </a:r>
                <a:r>
                  <a:rPr lang="en-US" dirty="0" smtClean="0"/>
                  <a:t>3</a:t>
                </a:r>
              </a:p>
              <a:p>
                <a:pPr marL="0" indent="0">
                  <a:buNone/>
                </a:pPr>
                <a:endParaRPr lang="en-US" dirty="0"/>
              </a:p>
              <a:p>
                <a:pPr marL="0" indent="0">
                  <a:buNone/>
                </a:pPr>
                <a:r>
                  <a:rPr lang="en-US" dirty="0" smtClean="0">
                    <a:latin typeface="Arial" charset="0"/>
                  </a:rPr>
                  <a:t>   b.   -25 </a:t>
                </a:r>
                <a:r>
                  <a:rPr lang="en-US" dirty="0">
                    <a:latin typeface="Arial" charset="0"/>
                  </a:rPr>
                  <a:t>=  5x + </a:t>
                </a:r>
                <a:r>
                  <a:rPr lang="en-US" dirty="0" smtClean="0">
                    <a:latin typeface="Arial" charset="0"/>
                  </a:rPr>
                  <a:t>7</a:t>
                </a:r>
              </a:p>
              <a:p>
                <a:pPr marL="0" indent="0">
                  <a:buNone/>
                </a:pPr>
                <a:endParaRPr lang="en-US" dirty="0" smtClean="0">
                  <a:latin typeface="Arial" charset="0"/>
                </a:endParaRPr>
              </a:p>
              <a:p>
                <a:pPr marL="0" indent="0">
                  <a:buNone/>
                </a:pPr>
                <a:r>
                  <a:rPr lang="en-US" dirty="0" smtClean="0">
                    <a:latin typeface="Arial" charset="0"/>
                  </a:rPr>
                  <a:t>  c.   </a:t>
                </a:r>
                <a14:m>
                  <m:oMath xmlns:m="http://schemas.openxmlformats.org/officeDocument/2006/math">
                    <m:r>
                      <a:rPr lang="en-US" b="0" i="1" smtClean="0">
                        <a:latin typeface="Cambria Math"/>
                      </a:rPr>
                      <m:t>27= </m:t>
                    </m:r>
                    <m:f>
                      <m:fPr>
                        <m:ctrlPr>
                          <a:rPr lang="en-US" b="0" i="1" smtClean="0">
                            <a:latin typeface="Cambria Math"/>
                          </a:rPr>
                        </m:ctrlPr>
                      </m:fPr>
                      <m:num>
                        <m:r>
                          <a:rPr lang="en-US" b="0" i="1" smtClean="0">
                            <a:latin typeface="Cambria Math"/>
                          </a:rPr>
                          <m:t>𝑤</m:t>
                        </m:r>
                      </m:num>
                      <m:den>
                        <m:r>
                          <a:rPr lang="en-US" b="0" i="1" smtClean="0">
                            <a:latin typeface="Cambria Math"/>
                          </a:rPr>
                          <m:t>7</m:t>
                        </m:r>
                      </m:den>
                    </m:f>
                    <m:r>
                      <a:rPr lang="en-US" b="0" i="1" smtClean="0">
                        <a:latin typeface="Cambria Math"/>
                      </a:rPr>
                      <m:t>−2</m:t>
                    </m:r>
                  </m:oMath>
                </a14:m>
                <a:endParaRPr lang="en-US" dirty="0" smtClean="0"/>
              </a:p>
              <a:p>
                <a:pPr marL="0" indent="0">
                  <a:buNone/>
                </a:pPr>
                <a:endParaRPr lang="en-US" dirty="0"/>
              </a:p>
              <a:p>
                <a:pPr marL="0" indent="0">
                  <a:buNone/>
                </a:pPr>
                <a:r>
                  <a:rPr lang="en-US" dirty="0" smtClean="0"/>
                  <a:t>  d.  </a:t>
                </a:r>
                <a14:m>
                  <m:oMath xmlns:m="http://schemas.openxmlformats.org/officeDocument/2006/math">
                    <m:r>
                      <a:rPr lang="en-US" b="0" i="1" smtClean="0">
                        <a:latin typeface="Cambria Math"/>
                      </a:rPr>
                      <m:t>5= </m:t>
                    </m:r>
                    <m:f>
                      <m:fPr>
                        <m:ctrlPr>
                          <a:rPr lang="en-US" b="0" i="1" smtClean="0">
                            <a:latin typeface="Cambria Math"/>
                          </a:rPr>
                        </m:ctrlPr>
                      </m:fPr>
                      <m:num>
                        <m:r>
                          <a:rPr lang="en-US" b="0" i="1" smtClean="0">
                            <a:latin typeface="Cambria Math"/>
                          </a:rPr>
                          <m:t>𝑥</m:t>
                        </m:r>
                        <m:r>
                          <a:rPr lang="en-US" b="0" i="1" smtClean="0">
                            <a:latin typeface="Cambria Math"/>
                          </a:rPr>
                          <m:t> + 4</m:t>
                        </m:r>
                      </m:num>
                      <m:den>
                        <m:r>
                          <a:rPr lang="en-US" b="0" i="1" smtClean="0">
                            <a:latin typeface="Cambria Math"/>
                          </a:rPr>
                          <m:t>9</m:t>
                        </m:r>
                      </m:den>
                    </m:f>
                  </m:oMath>
                </a14:m>
                <a:endParaRPr lang="en-US" dirty="0"/>
              </a:p>
            </p:txBody>
          </p:sp>
        </mc:Choice>
        <mc:Fallback xmlns="">
          <p:sp>
            <p:nvSpPr>
              <p:cNvPr id="6" name="Content Placeholder 5"/>
              <p:cNvSpPr>
                <a:spLocks noGrp="1" noRot="1" noChangeAspect="1" noMove="1" noResize="1" noEditPoints="1" noAdjustHandles="1" noChangeArrowheads="1" noChangeShapeType="1" noTextEdit="1"/>
              </p:cNvSpPr>
              <p:nvPr>
                <p:ph sz="half" idx="1"/>
              </p:nvPr>
            </p:nvSpPr>
            <p:spPr>
              <a:blipFill rotWithShape="1">
                <a:blip r:embed="rId2"/>
                <a:stretch>
                  <a:fillRect t="-1348"/>
                </a:stretch>
              </a:blipFill>
            </p:spPr>
            <p:txBody>
              <a:bodyPr/>
              <a:lstStyle/>
              <a:p>
                <a:r>
                  <a:rPr lang="en-US">
                    <a:noFill/>
                  </a:rPr>
                  <a:t> </a:t>
                </a:r>
              </a:p>
            </p:txBody>
          </p:sp>
        </mc:Fallback>
      </mc:AlternateContent>
      <p:sp>
        <p:nvSpPr>
          <p:cNvPr id="8" name="Content Placeholder 7"/>
          <p:cNvSpPr>
            <a:spLocks noGrp="1"/>
          </p:cNvSpPr>
          <p:nvPr>
            <p:ph sz="half" idx="2"/>
          </p:nvPr>
        </p:nvSpPr>
        <p:spPr/>
        <p:txBody>
          <a:bodyPr>
            <a:normAutofit/>
          </a:bodyPr>
          <a:lstStyle/>
          <a:p>
            <a:pPr marL="0" indent="0">
              <a:buNone/>
            </a:pPr>
            <a:r>
              <a:rPr lang="en-US" dirty="0" smtClean="0"/>
              <a:t>e.   7(3x – 2) = 14</a:t>
            </a:r>
          </a:p>
          <a:p>
            <a:pPr marL="0" indent="0">
              <a:buNone/>
            </a:pPr>
            <a:endParaRPr lang="en-US" dirty="0"/>
          </a:p>
          <a:p>
            <a:pPr marL="514350" indent="-514350">
              <a:buFont typeface="Wingdings" pitchFamily="2" charset="2"/>
              <a:buAutoNum type="alphaLcPeriod" startAt="6"/>
            </a:pPr>
            <a:r>
              <a:rPr lang="en-US" dirty="0" smtClean="0"/>
              <a:t> </a:t>
            </a:r>
            <a:r>
              <a:rPr lang="en-US" dirty="0"/>
              <a:t>4q – 12 + 3q = -</a:t>
            </a:r>
            <a:r>
              <a:rPr lang="en-US" dirty="0" smtClean="0"/>
              <a:t>47 </a:t>
            </a:r>
            <a:endParaRPr lang="en-US" dirty="0"/>
          </a:p>
          <a:p>
            <a:pPr marL="514350" indent="-514350">
              <a:buAutoNum type="alphaLcPeriod" startAt="6"/>
            </a:pPr>
            <a:endParaRPr lang="en-US" dirty="0" smtClean="0"/>
          </a:p>
          <a:p>
            <a:pPr marL="514350" indent="-514350">
              <a:buFont typeface="Wingdings" pitchFamily="2" charset="2"/>
              <a:buAutoNum type="alphaLcPeriod" startAt="6"/>
            </a:pPr>
            <a:r>
              <a:rPr lang="en-US" dirty="0" smtClean="0"/>
              <a:t> </a:t>
            </a:r>
            <a:r>
              <a:rPr lang="en-US" dirty="0"/>
              <a:t>2 (x – 9) + 3x = 2</a:t>
            </a:r>
          </a:p>
          <a:p>
            <a:pPr marL="514350" indent="-514350">
              <a:buAutoNum type="alphaLcPeriod" startAt="6"/>
            </a:pPr>
            <a:endParaRPr lang="en-US" dirty="0" smtClean="0"/>
          </a:p>
        </p:txBody>
      </p:sp>
    </p:spTree>
    <p:extLst>
      <p:ext uri="{BB962C8B-B14F-4D97-AF65-F5344CB8AC3E}">
        <p14:creationId xmlns:p14="http://schemas.microsoft.com/office/powerpoint/2010/main" val="196948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TERMS ON BOTH SIDES</a:t>
            </a:r>
            <a:endParaRPr lang="en-US" dirty="0"/>
          </a:p>
        </p:txBody>
      </p:sp>
      <p:sp>
        <p:nvSpPr>
          <p:cNvPr id="5" name="Content Placeholder 4"/>
          <p:cNvSpPr>
            <a:spLocks noGrp="1"/>
          </p:cNvSpPr>
          <p:nvPr>
            <p:ph idx="1"/>
          </p:nvPr>
        </p:nvSpPr>
        <p:spPr/>
        <p:txBody>
          <a:bodyPr/>
          <a:lstStyle/>
          <a:p>
            <a:r>
              <a:rPr lang="en-US" dirty="0" smtClean="0"/>
              <a:t>You have not solved for x if the x appears in both numbers.</a:t>
            </a:r>
          </a:p>
          <a:p>
            <a:endParaRPr lang="en-US" dirty="0" smtClean="0"/>
          </a:p>
          <a:p>
            <a:r>
              <a:rPr lang="en-US" dirty="0" smtClean="0"/>
              <a:t>3(x – 5 ) = 7x + 2</a:t>
            </a:r>
          </a:p>
          <a:p>
            <a:endParaRPr lang="en-US" dirty="0"/>
          </a:p>
          <a:p>
            <a:endParaRPr lang="en-US" dirty="0" smtClean="0"/>
          </a:p>
          <a:p>
            <a:r>
              <a:rPr lang="en-US" dirty="0" smtClean="0"/>
              <a:t>5(x + 8) – 2(4 – 2x) = 7 +  3(2x - 8)</a:t>
            </a:r>
            <a:endParaRPr lang="en-US" dirty="0"/>
          </a:p>
        </p:txBody>
      </p:sp>
    </p:spTree>
    <p:extLst>
      <p:ext uri="{BB962C8B-B14F-4D97-AF65-F5344CB8AC3E}">
        <p14:creationId xmlns:p14="http://schemas.microsoft.com/office/powerpoint/2010/main" val="2192670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ilk">
  <a:themeElements>
    <a:clrScheme name="Slik-1">
      <a:dk1>
        <a:srgbClr val="000000"/>
      </a:dk1>
      <a:lt1>
        <a:srgbClr val="FFFFFF"/>
      </a:lt1>
      <a:dk2>
        <a:srgbClr val="043988"/>
      </a:dk2>
      <a:lt2>
        <a:srgbClr val="92C2EB"/>
      </a:lt2>
      <a:accent1>
        <a:srgbClr val="836AAE"/>
      </a:accent1>
      <a:accent2>
        <a:srgbClr val="5DA577"/>
      </a:accent2>
      <a:accent3>
        <a:srgbClr val="678EB9"/>
      </a:accent3>
      <a:accent4>
        <a:srgbClr val="F7A611"/>
      </a:accent4>
      <a:accent5>
        <a:srgbClr val="A1AB38"/>
      </a:accent5>
      <a:accent6>
        <a:srgbClr val="C17790"/>
      </a:accent6>
      <a:hlink>
        <a:srgbClr val="DA5723"/>
      </a:hlink>
      <a:folHlink>
        <a:srgbClr val="226CA5"/>
      </a:folHlink>
    </a:clrScheme>
    <a:fontScheme name="Slik-1">
      <a:majorFont>
        <a:latin typeface="Arial"/>
        <a:ea typeface=""/>
        <a:cs typeface=""/>
        <a:font script="Jpan" typeface="ＭＳ Ｐゴシック"/>
        <a:font script="Hang" typeface="돋음"/>
        <a:font script="Hans" typeface="方正姚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돋음"/>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lik-1">
      <a:fillStyleLst>
        <a:solidFill>
          <a:schemeClr val="phClr"/>
        </a:solidFill>
        <a:gradFill rotWithShape="1">
          <a:gsLst>
            <a:gs pos="0">
              <a:schemeClr val="phClr">
                <a:tint val="20000"/>
                <a:satMod val="250000"/>
              </a:schemeClr>
            </a:gs>
            <a:gs pos="30000">
              <a:schemeClr val="phClr">
                <a:tint val="60000"/>
                <a:satMod val="250000"/>
              </a:schemeClr>
            </a:gs>
            <a:gs pos="50000">
              <a:schemeClr val="phClr">
                <a:tint val="57000"/>
                <a:satMod val="250000"/>
              </a:schemeClr>
            </a:gs>
            <a:gs pos="100000">
              <a:schemeClr val="phClr">
                <a:tint val="28000"/>
                <a:satMod val="250000"/>
              </a:schemeClr>
            </a:gs>
          </a:gsLst>
          <a:lin ang="6960000" scaled="1"/>
        </a:gradFill>
        <a:gradFill rotWithShape="1">
          <a:gsLst>
            <a:gs pos="0">
              <a:schemeClr val="phClr">
                <a:shade val="80000"/>
                <a:satMod val="200000"/>
              </a:schemeClr>
            </a:gs>
            <a:gs pos="30000">
              <a:schemeClr val="phClr">
                <a:shade val="20000"/>
                <a:satMod val="250000"/>
              </a:schemeClr>
            </a:gs>
            <a:gs pos="50000">
              <a:schemeClr val="phClr">
                <a:shade val="23000"/>
                <a:satMod val="250000"/>
              </a:schemeClr>
            </a:gs>
            <a:gs pos="60000">
              <a:schemeClr val="phClr">
                <a:shade val="29000"/>
                <a:satMod val="230000"/>
              </a:schemeClr>
            </a:gs>
            <a:gs pos="100000">
              <a:schemeClr val="phClr">
                <a:shade val="70000"/>
                <a:satMod val="200000"/>
              </a:schemeClr>
            </a:gs>
          </a:gsLst>
          <a:lin ang="6960000" scaled="1"/>
        </a:gradFill>
      </a:fillStyleLst>
      <a:lnStyleLst>
        <a:ln w="12700" cap="flat" cmpd="sng" algn="ctr">
          <a:solidFill>
            <a:schemeClr val="ph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63500" dist="50800" dir="5400000" algn="tl" rotWithShape="0">
              <a:srgbClr val="000000">
                <a:alpha val="35000"/>
              </a:srgbClr>
            </a:outerShdw>
          </a:effectLst>
        </a:effectStyle>
        <a:effectStyle>
          <a:effectLst>
            <a:outerShdw blurRad="63500" dist="50800" dir="5400000" algn="tl" rotWithShape="0">
              <a:srgbClr val="000000">
                <a:alpha val="35000"/>
              </a:srgbClr>
            </a:outerShdw>
          </a:effectLst>
          <a:scene3d>
            <a:camera prst="orthographicFront">
              <a:rot lat="0" lon="0" rev="0"/>
            </a:camera>
            <a:lightRig rig="soft" dir="t"/>
          </a:scene3d>
          <a:sp3d>
            <a:bevelT w="127000" h="12700"/>
          </a:sp3d>
        </a:effectStyle>
        <a:effectStyle>
          <a:effectLst>
            <a:outerShdw blurRad="63500" dist="50800" dir="5400000" algn="tl" rotWithShape="0">
              <a:srgbClr val="000000">
                <a:alpha val="35000"/>
              </a:srgbClr>
            </a:outerShdw>
          </a:effectLst>
          <a:scene3d>
            <a:camera prst="orthographicFront">
              <a:rot lat="0" lon="0" rev="0"/>
            </a:camera>
            <a:lightRig rig="soft" dir="t"/>
          </a:scene3d>
          <a:sp3d>
            <a:bevelT w="152400" h="25400"/>
          </a:sp3d>
        </a:effectStyle>
      </a:effectStyleLst>
      <a:bgFillStyleLst>
        <a:solidFill>
          <a:schemeClr val="phClr"/>
        </a:solidFill>
        <a:gradFill rotWithShape="1">
          <a:gsLst>
            <a:gs pos="0">
              <a:schemeClr val="phClr">
                <a:tint val="100000"/>
                <a:shade val="50000"/>
                <a:satMod val="150000"/>
              </a:schemeClr>
            </a:gs>
            <a:gs pos="50000">
              <a:schemeClr val="phClr">
                <a:tint val="85000"/>
                <a:shade val="100000"/>
                <a:satMod val="140000"/>
              </a:schemeClr>
            </a:gs>
            <a:gs pos="100000">
              <a:schemeClr val="phClr">
                <a:shade val="50000"/>
                <a:satMod val="150000"/>
              </a:schemeClr>
            </a:gs>
          </a:gsLst>
          <a:lin ang="5400000" scaled="1"/>
        </a:gradFill>
        <a:blipFill>
          <a:blip xmlns:r="http://schemas.openxmlformats.org/officeDocument/2006/relationships" r:embed="rId1">
            <a:duotone>
              <a:schemeClr val="phClr">
                <a:shade val="55000"/>
                <a:satMod val="150000"/>
              </a:schemeClr>
              <a:schemeClr val="phClr">
                <a:tint val="0"/>
                <a:sat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Silk</Template>
  <TotalTime>5007</TotalTime>
  <Words>4012</Words>
  <Application>Microsoft Office PowerPoint</Application>
  <PresentationFormat>On-screen Show (4:3)</PresentationFormat>
  <Paragraphs>544</Paragraphs>
  <Slides>79</Slides>
  <Notes>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79</vt:i4>
      </vt:variant>
    </vt:vector>
  </HeadingPairs>
  <TitlesOfParts>
    <vt:vector size="83" baseType="lpstr">
      <vt:lpstr>Silk</vt:lpstr>
      <vt:lpstr>Chart</vt:lpstr>
      <vt:lpstr>Equation</vt:lpstr>
      <vt:lpstr>Graph System</vt:lpstr>
      <vt:lpstr>Intermediate Algebra</vt:lpstr>
      <vt:lpstr>Chapter 1 </vt:lpstr>
      <vt:lpstr>Ch 1 -  section 1</vt:lpstr>
      <vt:lpstr>Definition</vt:lpstr>
      <vt:lpstr>Fundamental concepts of solving</vt:lpstr>
      <vt:lpstr>Factors vs terms</vt:lpstr>
      <vt:lpstr>Examples – changing equations</vt:lpstr>
      <vt:lpstr>Order of solving</vt:lpstr>
      <vt:lpstr>TERMS ON BOTH SIDES</vt:lpstr>
      <vt:lpstr>Dealing with fractions- clearing the denominator</vt:lpstr>
      <vt:lpstr>Method 1  -</vt:lpstr>
      <vt:lpstr>Method 2 – </vt:lpstr>
      <vt:lpstr>     </vt:lpstr>
      <vt:lpstr>Applying what you know</vt:lpstr>
      <vt:lpstr>Example:</vt:lpstr>
      <vt:lpstr>Example 2:</vt:lpstr>
      <vt:lpstr>literal equations;</vt:lpstr>
      <vt:lpstr>Examples: solve the following for n</vt:lpstr>
      <vt:lpstr>more examples: solve for y</vt:lpstr>
      <vt:lpstr>Ch. 1 - section 2</vt:lpstr>
      <vt:lpstr>Relation</vt:lpstr>
      <vt:lpstr>Scatter plots - relations</vt:lpstr>
      <vt:lpstr>Key elements</vt:lpstr>
      <vt:lpstr>“Eyeball” line of fit</vt:lpstr>
      <vt:lpstr>Example: Reading a scatter plot</vt:lpstr>
      <vt:lpstr>Create a scatter plot</vt:lpstr>
      <vt:lpstr>Ch1 – section 3</vt:lpstr>
      <vt:lpstr>General  graphs </vt:lpstr>
      <vt:lpstr>Graphing linear equations</vt:lpstr>
      <vt:lpstr>Using solution ponts to graph a line   </vt:lpstr>
      <vt:lpstr>Example: Graph                        </vt:lpstr>
      <vt:lpstr>Example</vt:lpstr>
      <vt:lpstr>Vertical and horizontal lines</vt:lpstr>
      <vt:lpstr>The geometry of a line</vt:lpstr>
      <vt:lpstr>Slope</vt:lpstr>
      <vt:lpstr>PowerPoint Presentation</vt:lpstr>
      <vt:lpstr>PowerPoint Presentation</vt:lpstr>
      <vt:lpstr>Finding slope – given 2 points</vt:lpstr>
      <vt:lpstr> examples: find slope</vt:lpstr>
      <vt:lpstr>Using slope to graph the line</vt:lpstr>
      <vt:lpstr>What slope tells you – (labels)</vt:lpstr>
      <vt:lpstr>Rate of change in a linear equation</vt:lpstr>
      <vt:lpstr>Slope intercept form</vt:lpstr>
      <vt:lpstr>Finding rate of change/slope</vt:lpstr>
      <vt:lpstr>Using slope to graph the line</vt:lpstr>
      <vt:lpstr>Ch. 1 – section 4</vt:lpstr>
      <vt:lpstr>Writing an equation in standard form</vt:lpstr>
      <vt:lpstr>Examples:  write in standard form</vt:lpstr>
      <vt:lpstr>Intercepts</vt:lpstr>
      <vt:lpstr>Finding intercepts from graph</vt:lpstr>
      <vt:lpstr>Finding intercepts from ALL equations(not just linear)</vt:lpstr>
      <vt:lpstr>Find the intercepts and graph the lines</vt:lpstr>
      <vt:lpstr>Significance of intercept</vt:lpstr>
      <vt:lpstr>Examples</vt:lpstr>
      <vt:lpstr>Ch 1 – Section 5</vt:lpstr>
      <vt:lpstr>Finding the equation for a line</vt:lpstr>
      <vt:lpstr>Method 1-</vt:lpstr>
      <vt:lpstr>Method 1 (continued)Write equations for these lines</vt:lpstr>
      <vt:lpstr>Method 2 : (y – y1) = m(x – x1)</vt:lpstr>
      <vt:lpstr>Method 2 (continued)</vt:lpstr>
      <vt:lpstr>Parallel and perpendicular lines</vt:lpstr>
      <vt:lpstr>Determine if 2 lines are parallel, perpendicular or neither</vt:lpstr>
      <vt:lpstr>Ch 1 – Section 6</vt:lpstr>
      <vt:lpstr>Linear models from data</vt:lpstr>
      <vt:lpstr>Example:</vt:lpstr>
      <vt:lpstr>Linear models from scatter plots</vt:lpstr>
      <vt:lpstr>Ch 1 – Section 7</vt:lpstr>
      <vt:lpstr>Definition</vt:lpstr>
      <vt:lpstr>Examples: determine if the following are functions</vt:lpstr>
      <vt:lpstr>procedures</vt:lpstr>
      <vt:lpstr>Tables</vt:lpstr>
      <vt:lpstr>Graph</vt:lpstr>
      <vt:lpstr>equations</vt:lpstr>
      <vt:lpstr>Notation :  </vt:lpstr>
      <vt:lpstr>Examples: What does the function notation mean?</vt:lpstr>
      <vt:lpstr>Answering questions using a function statement- example</vt:lpstr>
      <vt:lpstr>Another example</vt:lpstr>
      <vt:lpstr>Using a table to answer f(x) questions</vt:lpstr>
      <vt:lpstr>Using graphs to answer f(x)</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Alg</dc:title>
  <dc:creator>Donna</dc:creator>
  <cp:lastModifiedBy>Donna</cp:lastModifiedBy>
  <cp:revision>125</cp:revision>
  <dcterms:created xsi:type="dcterms:W3CDTF">2012-07-16T20:14:32Z</dcterms:created>
  <dcterms:modified xsi:type="dcterms:W3CDTF">2013-01-23T10:33:53Z</dcterms:modified>
</cp:coreProperties>
</file>